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418" r:id="rId2"/>
    <p:sldId id="257" r:id="rId3"/>
    <p:sldId id="439" r:id="rId4"/>
    <p:sldId id="440" r:id="rId5"/>
    <p:sldId id="441" r:id="rId6"/>
    <p:sldId id="268" r:id="rId7"/>
    <p:sldId id="269" r:id="rId8"/>
    <p:sldId id="445" r:id="rId9"/>
    <p:sldId id="448" r:id="rId10"/>
    <p:sldId id="447" r:id="rId11"/>
    <p:sldId id="446" r:id="rId12"/>
    <p:sldId id="449" r:id="rId13"/>
    <p:sldId id="420" r:id="rId14"/>
    <p:sldId id="450" r:id="rId15"/>
    <p:sldId id="262" r:id="rId16"/>
    <p:sldId id="467" r:id="rId17"/>
    <p:sldId id="423" r:id="rId18"/>
    <p:sldId id="460" r:id="rId19"/>
    <p:sldId id="461" r:id="rId20"/>
    <p:sldId id="463" r:id="rId21"/>
    <p:sldId id="462" r:id="rId22"/>
    <p:sldId id="464" r:id="rId23"/>
    <p:sldId id="465" r:id="rId24"/>
    <p:sldId id="466" r:id="rId25"/>
    <p:sldId id="451" r:id="rId26"/>
    <p:sldId id="455" r:id="rId27"/>
    <p:sldId id="456" r:id="rId28"/>
    <p:sldId id="443" r:id="rId29"/>
    <p:sldId id="264" r:id="rId30"/>
    <p:sldId id="442" r:id="rId31"/>
    <p:sldId id="417" r:id="rId32"/>
    <p:sldId id="410" r:id="rId33"/>
    <p:sldId id="432" r:id="rId34"/>
    <p:sldId id="433" r:id="rId35"/>
    <p:sldId id="438" r:id="rId36"/>
    <p:sldId id="435" r:id="rId37"/>
    <p:sldId id="2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376"/>
    <a:srgbClr val="9A7787"/>
    <a:srgbClr val="008E9C"/>
    <a:srgbClr val="FEFAD4"/>
    <a:srgbClr val="FEC3C8"/>
    <a:srgbClr val="E4AFB0"/>
    <a:srgbClr val="C49595"/>
    <a:srgbClr val="FED7BF"/>
    <a:srgbClr val="D3A0A0"/>
    <a:srgbClr val="E4A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75983"/>
  </p:normalViewPr>
  <p:slideViewPr>
    <p:cSldViewPr snapToGrid="0" snapToObjects="1">
      <p:cViewPr varScale="1">
        <p:scale>
          <a:sx n="88" d="100"/>
          <a:sy n="88"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ROC AUC</c:v>
                </c:pt>
              </c:strCache>
            </c:strRef>
          </c:tx>
          <c:spPr>
            <a:solidFill>
              <a:srgbClr val="9A778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c:v>
                </c:pt>
                <c:pt idx="1">
                  <c:v>Random Forest</c:v>
                </c:pt>
              </c:strCache>
            </c:strRef>
          </c:cat>
          <c:val>
            <c:numRef>
              <c:f>Sheet1!$B$2:$B$3</c:f>
              <c:numCache>
                <c:formatCode>General</c:formatCode>
                <c:ptCount val="2"/>
                <c:pt idx="0">
                  <c:v>0.7</c:v>
                </c:pt>
                <c:pt idx="1">
                  <c:v>0.51</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Log Loss</c:v>
                </c:pt>
              </c:strCache>
            </c:strRef>
          </c:tx>
          <c:spPr>
            <a:solidFill>
              <a:srgbClr val="E4AF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c:v>
                </c:pt>
                <c:pt idx="1">
                  <c:v>Random Forest</c:v>
                </c:pt>
              </c:strCache>
            </c:strRef>
          </c:cat>
          <c:val>
            <c:numRef>
              <c:f>Sheet1!$C$2:$C$3</c:f>
              <c:numCache>
                <c:formatCode>General</c:formatCode>
                <c:ptCount val="2"/>
                <c:pt idx="0">
                  <c:v>0.44</c:v>
                </c:pt>
                <c:pt idx="1">
                  <c:v>6.4</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c:v>
                </c:pt>
                <c:pt idx="1">
                  <c:v>Random Forest</c:v>
                </c:pt>
              </c:strCache>
            </c:strRef>
          </c:cat>
          <c:val>
            <c:numRef>
              <c:f>Sheet1!$D$2:$D$3</c:f>
              <c:numCache>
                <c:formatCode>General</c:formatCode>
                <c:ptCount val="2"/>
                <c:pt idx="0">
                  <c:v>0.03</c:v>
                </c:pt>
                <c:pt idx="1">
                  <c:v>0.04</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8A00-804A-9385-2B0FA8496B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Sheet1!$B$2:$B$3</c:f>
              <c:numCache>
                <c:formatCode>General</c:formatCode>
                <c:ptCount val="2"/>
                <c:pt idx="0">
                  <c:v>0.52</c:v>
                </c:pt>
                <c:pt idx="1">
                  <c:v>0.69</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117-6D41-B4BE-DA0AB48A0C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Sheet1!$C$2:$C$3</c:f>
              <c:numCache>
                <c:formatCode>General</c:formatCode>
                <c:ptCount val="2"/>
                <c:pt idx="0">
                  <c:v>0.02</c:v>
                </c:pt>
                <c:pt idx="1">
                  <c:v>0.28999999999999998</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35DF-7749-8DFE-120FA310E81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Sheet1!$D$2:$D$3</c:f>
              <c:numCache>
                <c:formatCode>General</c:formatCode>
                <c:ptCount val="2"/>
                <c:pt idx="0">
                  <c:v>0.03</c:v>
                </c:pt>
                <c:pt idx="1">
                  <c:v>0.4</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8A00-804A-9385-2B0FA8496B3C}"/>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Sheet1!$B$2:$B$3</c:f>
              <c:numCache>
                <c:formatCode>General</c:formatCode>
                <c:ptCount val="2"/>
                <c:pt idx="0">
                  <c:v>0.52</c:v>
                </c:pt>
                <c:pt idx="1">
                  <c:v>0.65</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117-6D41-B4BE-DA0AB48A0C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Sheet1!$C$2:$C$3</c:f>
              <c:numCache>
                <c:formatCode>General</c:formatCode>
                <c:ptCount val="2"/>
                <c:pt idx="0">
                  <c:v>0.02</c:v>
                </c:pt>
                <c:pt idx="1">
                  <c:v>0.28999999999999998</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35DF-7749-8DFE-120FA310E81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Sheet1!$D$2:$D$3</c:f>
              <c:numCache>
                <c:formatCode>General</c:formatCode>
                <c:ptCount val="2"/>
                <c:pt idx="0">
                  <c:v>0.03</c:v>
                </c:pt>
                <c:pt idx="1">
                  <c:v>0.4</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8A00-804A-9385-2B0FA8496B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Sheet1!$B$2:$B$3</c:f>
              <c:numCache>
                <c:formatCode>General</c:formatCode>
                <c:ptCount val="2"/>
                <c:pt idx="0">
                  <c:v>0.52</c:v>
                </c:pt>
                <c:pt idx="1">
                  <c:v>0.65</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E25-B54A-995E-77B41A3AFB0F}"/>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117-6D41-B4BE-DA0AB48A0C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Sheet1!$C$2:$C$3</c:f>
              <c:numCache>
                <c:formatCode>General</c:formatCode>
                <c:ptCount val="2"/>
                <c:pt idx="0">
                  <c:v>0.02</c:v>
                </c:pt>
                <c:pt idx="1">
                  <c:v>0.28999999999999998</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35DF-7749-8DFE-120FA310E81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Baseline Catboost</c:v>
                </c:pt>
                <c:pt idx="1">
                  <c:v>Random Under Sampling</c:v>
                </c:pt>
              </c:strCache>
            </c:strRef>
          </c:cat>
          <c:val>
            <c:numRef>
              <c:f>Sheet1!$D$2:$D$3</c:f>
              <c:numCache>
                <c:formatCode>General</c:formatCode>
                <c:ptCount val="2"/>
                <c:pt idx="0">
                  <c:v>0.03</c:v>
                </c:pt>
                <c:pt idx="1">
                  <c:v>0.4</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Sheet1!$B$2:$B$5</c:f>
              <c:numCache>
                <c:formatCode>General</c:formatCode>
                <c:ptCount val="4"/>
                <c:pt idx="0">
                  <c:v>0.65</c:v>
                </c:pt>
                <c:pt idx="1">
                  <c:v>0.25</c:v>
                </c:pt>
                <c:pt idx="2">
                  <c:v>0.25</c:v>
                </c:pt>
                <c:pt idx="3">
                  <c:v>0.3</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Sheet1!$C$2:$C$5</c:f>
              <c:numCache>
                <c:formatCode>General</c:formatCode>
                <c:ptCount val="4"/>
                <c:pt idx="0">
                  <c:v>0.28999999999999998</c:v>
                </c:pt>
                <c:pt idx="1">
                  <c:v>0.25</c:v>
                </c:pt>
                <c:pt idx="2">
                  <c:v>0.21</c:v>
                </c:pt>
                <c:pt idx="3">
                  <c:v>0.21</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35DF-7749-8DFE-120FA310E81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Sheet1!$D$2:$D$5</c:f>
              <c:numCache>
                <c:formatCode>General</c:formatCode>
                <c:ptCount val="4"/>
                <c:pt idx="0">
                  <c:v>0.4</c:v>
                </c:pt>
                <c:pt idx="1">
                  <c:v>0.25</c:v>
                </c:pt>
                <c:pt idx="2">
                  <c:v>0.23</c:v>
                </c:pt>
                <c:pt idx="3">
                  <c:v>0.25</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AB03-A94E-8E23-479F0796778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Sheet1!$B$2:$B$5</c:f>
              <c:numCache>
                <c:formatCode>General</c:formatCode>
                <c:ptCount val="4"/>
                <c:pt idx="0">
                  <c:v>0.65</c:v>
                </c:pt>
                <c:pt idx="1">
                  <c:v>0.25</c:v>
                </c:pt>
                <c:pt idx="2">
                  <c:v>0.25</c:v>
                </c:pt>
                <c:pt idx="3">
                  <c:v>0.3</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Sheet1!$C$2:$C$5</c:f>
              <c:numCache>
                <c:formatCode>General</c:formatCode>
                <c:ptCount val="4"/>
                <c:pt idx="0">
                  <c:v>0.28999999999999998</c:v>
                </c:pt>
                <c:pt idx="1">
                  <c:v>0.25</c:v>
                </c:pt>
                <c:pt idx="2">
                  <c:v>0.21</c:v>
                </c:pt>
                <c:pt idx="3">
                  <c:v>0.21</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35DF-7749-8DFE-120FA310E81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Under Sampling</c:v>
                </c:pt>
                <c:pt idx="1">
                  <c:v>SMOTE</c:v>
                </c:pt>
                <c:pt idx="2">
                  <c:v>ADASYN</c:v>
                </c:pt>
              </c:strCache>
            </c:strRef>
          </c:cat>
          <c:val>
            <c:numRef>
              <c:f>Sheet1!$D$2:$D$5</c:f>
              <c:numCache>
                <c:formatCode>General</c:formatCode>
                <c:ptCount val="4"/>
                <c:pt idx="0">
                  <c:v>0.4</c:v>
                </c:pt>
                <c:pt idx="1">
                  <c:v>0.25</c:v>
                </c:pt>
                <c:pt idx="2">
                  <c:v>0.23</c:v>
                </c:pt>
                <c:pt idx="3">
                  <c:v>0.25</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97F-1D42-BB93-A6C228DDF47B}"/>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c:v>
                </c:pt>
                <c:pt idx="1">
                  <c:v>CatBoost (RUS) + weights</c:v>
                </c:pt>
              </c:strCache>
            </c:strRef>
          </c:cat>
          <c:val>
            <c:numRef>
              <c:f>Sheet1!$B$2:$B$3</c:f>
              <c:numCache>
                <c:formatCode>General</c:formatCode>
                <c:ptCount val="2"/>
                <c:pt idx="0">
                  <c:v>0.65</c:v>
                </c:pt>
                <c:pt idx="1">
                  <c:v>0.96</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c:v>
                </c:pt>
                <c:pt idx="1">
                  <c:v>CatBoost (RUS) + weights</c:v>
                </c:pt>
              </c:strCache>
            </c:strRef>
          </c:cat>
          <c:val>
            <c:numRef>
              <c:f>Sheet1!$C$2:$C$3</c:f>
              <c:numCache>
                <c:formatCode>General</c:formatCode>
                <c:ptCount val="2"/>
                <c:pt idx="0">
                  <c:v>0.28999999999999998</c:v>
                </c:pt>
                <c:pt idx="1">
                  <c:v>0.2</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c:v>
                </c:pt>
                <c:pt idx="1">
                  <c:v>CatBoost (RUS) + weights</c:v>
                </c:pt>
              </c:strCache>
            </c:strRef>
          </c:cat>
          <c:val>
            <c:numRef>
              <c:f>Sheet1!$D$2:$D$3</c:f>
              <c:numCache>
                <c:formatCode>General</c:formatCode>
                <c:ptCount val="2"/>
                <c:pt idx="0">
                  <c:v>0.4</c:v>
                </c:pt>
                <c:pt idx="1">
                  <c:v>0.34</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a:t>
            </a:r>
            <a:r>
              <a:rPr lang="en-US" baseline="0" dirty="0"/>
              <a:t> score for various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Recall</c:v>
                </c:pt>
              </c:strCache>
            </c:strRef>
          </c:tx>
          <c:spPr>
            <a:solidFill>
              <a:srgbClr val="9A778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 + weights</c:v>
                </c:pt>
                <c:pt idx="1">
                  <c:v>LGBM (RUS) + weights</c:v>
                </c:pt>
              </c:strCache>
            </c:strRef>
          </c:cat>
          <c:val>
            <c:numRef>
              <c:f>Sheet1!$B$2:$B$3</c:f>
              <c:numCache>
                <c:formatCode>General</c:formatCode>
                <c:ptCount val="2"/>
                <c:pt idx="0">
                  <c:v>0.96</c:v>
                </c:pt>
                <c:pt idx="1">
                  <c:v>0.79</c:v>
                </c:pt>
              </c:numCache>
            </c:numRef>
          </c:val>
          <c:extLst>
            <c:ext xmlns:c16="http://schemas.microsoft.com/office/drawing/2014/chart" uri="{C3380CC4-5D6E-409C-BE32-E72D297353CC}">
              <c16:uniqueId val="{00000000-4A23-7440-B9B2-512EE6D934B6}"/>
            </c:ext>
          </c:extLst>
        </c:ser>
        <c:ser>
          <c:idx val="1"/>
          <c:order val="1"/>
          <c:tx>
            <c:strRef>
              <c:f>Sheet1!$C$1</c:f>
              <c:strCache>
                <c:ptCount val="1"/>
                <c:pt idx="0">
                  <c:v>Precision</c:v>
                </c:pt>
              </c:strCache>
            </c:strRef>
          </c:tx>
          <c:spPr>
            <a:solidFill>
              <a:srgbClr val="E4AF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 + weights</c:v>
                </c:pt>
                <c:pt idx="1">
                  <c:v>LGBM (RUS) + weights</c:v>
                </c:pt>
              </c:strCache>
            </c:strRef>
          </c:cat>
          <c:val>
            <c:numRef>
              <c:f>Sheet1!$C$2:$C$3</c:f>
              <c:numCache>
                <c:formatCode>General</c:formatCode>
                <c:ptCount val="2"/>
                <c:pt idx="0">
                  <c:v>0.2</c:v>
                </c:pt>
                <c:pt idx="1">
                  <c:v>0.23</c:v>
                </c:pt>
              </c:numCache>
            </c:numRef>
          </c:val>
          <c:extLst>
            <c:ext xmlns:c16="http://schemas.microsoft.com/office/drawing/2014/chart" uri="{C3380CC4-5D6E-409C-BE32-E72D297353CC}">
              <c16:uniqueId val="{00000001-4A23-7440-B9B2-512EE6D934B6}"/>
            </c:ext>
          </c:extLst>
        </c:ser>
        <c:ser>
          <c:idx val="2"/>
          <c:order val="2"/>
          <c:tx>
            <c:strRef>
              <c:f>Sheet1!$D$1</c:f>
              <c:strCache>
                <c:ptCount val="1"/>
                <c:pt idx="0">
                  <c:v>F1 Score (with default threshold)</c:v>
                </c:pt>
              </c:strCache>
            </c:strRef>
          </c:tx>
          <c:spPr>
            <a:solidFill>
              <a:srgbClr val="FED7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CatBoost (RUS) + weights</c:v>
                </c:pt>
                <c:pt idx="1">
                  <c:v>LGBM (RUS) + weights</c:v>
                </c:pt>
              </c:strCache>
            </c:strRef>
          </c:cat>
          <c:val>
            <c:numRef>
              <c:f>Sheet1!$D$2:$D$3</c:f>
              <c:numCache>
                <c:formatCode>General</c:formatCode>
                <c:ptCount val="2"/>
                <c:pt idx="0">
                  <c:v>0.34</c:v>
                </c:pt>
                <c:pt idx="1">
                  <c:v>0.65</c:v>
                </c:pt>
              </c:numCache>
            </c:numRef>
          </c:val>
          <c:extLst>
            <c:ext xmlns:c16="http://schemas.microsoft.com/office/drawing/2014/chart" uri="{C3380CC4-5D6E-409C-BE32-E72D297353CC}">
              <c16:uniqueId val="{00000002-4A23-7440-B9B2-512EE6D934B6}"/>
            </c:ext>
          </c:extLst>
        </c:ser>
        <c:dLbls>
          <c:showLegendKey val="0"/>
          <c:showVal val="0"/>
          <c:showCatName val="0"/>
          <c:showSerName val="0"/>
          <c:showPercent val="0"/>
          <c:showBubbleSize val="0"/>
        </c:dLbls>
        <c:gapWidth val="219"/>
        <c:overlap val="-27"/>
        <c:axId val="1069425824"/>
        <c:axId val="1072454704"/>
      </c:barChart>
      <c:catAx>
        <c:axId val="106942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72454704"/>
        <c:crosses val="autoZero"/>
        <c:auto val="1"/>
        <c:lblAlgn val="ctr"/>
        <c:lblOffset val="100"/>
        <c:noMultiLvlLbl val="0"/>
      </c:catAx>
      <c:valAx>
        <c:axId val="1072454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942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96F67-EDE6-1043-A061-B26187D890AF}" type="datetimeFigureOut">
              <a:rPr lang="en-US" smtClean="0"/>
              <a:t>4/6/20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C804-50F3-D14E-89DF-FD65CBD72824}" type="slidenum">
              <a:rPr lang="en-US" smtClean="0"/>
              <a:t>‹#›</a:t>
            </a:fld>
            <a:endParaRPr lang="en-US"/>
          </a:p>
        </p:txBody>
      </p:sp>
    </p:spTree>
    <p:extLst>
      <p:ext uri="{BB962C8B-B14F-4D97-AF65-F5344CB8AC3E}">
        <p14:creationId xmlns:p14="http://schemas.microsoft.com/office/powerpoint/2010/main" val="404367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edium.com/@sundarstyles89/weight-of-evidence-and-information-value-using-python-6f05072e83eb"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giving me the opportunity to work with your credit team. share with u how I used machine learning to empower financial managers to make quicker and data-driven lending decision </a:t>
            </a:r>
          </a:p>
        </p:txBody>
      </p:sp>
      <p:sp>
        <p:nvSpPr>
          <p:cNvPr id="4" name="Slide Number Placeholder 3"/>
          <p:cNvSpPr>
            <a:spLocks noGrp="1"/>
          </p:cNvSpPr>
          <p:nvPr>
            <p:ph type="sldNum" sz="quarter" idx="5"/>
          </p:nvPr>
        </p:nvSpPr>
        <p:spPr/>
        <p:txBody>
          <a:bodyPr/>
          <a:lstStyle/>
          <a:p>
            <a:fld id="{D197C804-50F3-D14E-89DF-FD65CBD72824}" type="slidenum">
              <a:rPr lang="en-US" smtClean="0"/>
              <a:t>1</a:t>
            </a:fld>
            <a:endParaRPr lang="en-US"/>
          </a:p>
        </p:txBody>
      </p:sp>
    </p:spTree>
    <p:extLst>
      <p:ext uri="{BB962C8B-B14F-4D97-AF65-F5344CB8AC3E}">
        <p14:creationId xmlns:p14="http://schemas.microsoft.com/office/powerpoint/2010/main" val="219440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10</a:t>
            </a:fld>
            <a:endParaRPr lang="en-US"/>
          </a:p>
        </p:txBody>
      </p:sp>
    </p:spTree>
    <p:extLst>
      <p:ext uri="{BB962C8B-B14F-4D97-AF65-F5344CB8AC3E}">
        <p14:creationId xmlns:p14="http://schemas.microsoft.com/office/powerpoint/2010/main" val="75826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11</a:t>
            </a:fld>
            <a:endParaRPr lang="en-US"/>
          </a:p>
        </p:txBody>
      </p:sp>
    </p:spTree>
    <p:extLst>
      <p:ext uri="{BB962C8B-B14F-4D97-AF65-F5344CB8AC3E}">
        <p14:creationId xmlns:p14="http://schemas.microsoft.com/office/powerpoint/2010/main" val="380257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There’s still room to improve our recall score.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Want a high recall because I want to </a:t>
            </a:r>
            <a:r>
              <a:rPr lang="en-US" dirty="0" err="1"/>
              <a:t>minimise</a:t>
            </a:r>
            <a:r>
              <a:rPr lang="en-US" dirty="0"/>
              <a:t> false negative, i.e. ppl who would default but we didn’t identify them.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12</a:t>
            </a:fld>
            <a:endParaRPr lang="en-US"/>
          </a:p>
        </p:txBody>
      </p:sp>
    </p:spTree>
    <p:extLst>
      <p:ext uri="{BB962C8B-B14F-4D97-AF65-F5344CB8AC3E}">
        <p14:creationId xmlns:p14="http://schemas.microsoft.com/office/powerpoint/2010/main" val="421496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Tried other GBM but they didn’t perform as well </a:t>
            </a:r>
          </a:p>
        </p:txBody>
      </p:sp>
      <p:sp>
        <p:nvSpPr>
          <p:cNvPr id="4" name="Slide Number Placeholder 3"/>
          <p:cNvSpPr>
            <a:spLocks noGrp="1"/>
          </p:cNvSpPr>
          <p:nvPr>
            <p:ph type="sldNum" sz="quarter" idx="5"/>
          </p:nvPr>
        </p:nvSpPr>
        <p:spPr/>
        <p:txBody>
          <a:bodyPr/>
          <a:lstStyle/>
          <a:p>
            <a:fld id="{D197C804-50F3-D14E-89DF-FD65CBD72824}" type="slidenum">
              <a:rPr lang="en-US" smtClean="0"/>
              <a:t>13</a:t>
            </a:fld>
            <a:endParaRPr lang="en-US"/>
          </a:p>
        </p:txBody>
      </p:sp>
    </p:spTree>
    <p:extLst>
      <p:ext uri="{BB962C8B-B14F-4D97-AF65-F5344CB8AC3E}">
        <p14:creationId xmlns:p14="http://schemas.microsoft.com/office/powerpoint/2010/main" val="41722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Tried other GBM but they didn’t perform as well </a:t>
            </a:r>
          </a:p>
        </p:txBody>
      </p:sp>
      <p:sp>
        <p:nvSpPr>
          <p:cNvPr id="4" name="Slide Number Placeholder 3"/>
          <p:cNvSpPr>
            <a:spLocks noGrp="1"/>
          </p:cNvSpPr>
          <p:nvPr>
            <p:ph type="sldNum" sz="quarter" idx="5"/>
          </p:nvPr>
        </p:nvSpPr>
        <p:spPr/>
        <p:txBody>
          <a:bodyPr/>
          <a:lstStyle/>
          <a:p>
            <a:fld id="{D197C804-50F3-D14E-89DF-FD65CBD72824}" type="slidenum">
              <a:rPr lang="en-US" smtClean="0"/>
              <a:t>14</a:t>
            </a:fld>
            <a:endParaRPr lang="en-US"/>
          </a:p>
        </p:txBody>
      </p:sp>
    </p:spTree>
    <p:extLst>
      <p:ext uri="{BB962C8B-B14F-4D97-AF65-F5344CB8AC3E}">
        <p14:creationId xmlns:p14="http://schemas.microsoft.com/office/powerpoint/2010/main" val="381073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mn-lt"/>
                <a:ea typeface="+mn-ea"/>
                <a:cs typeface="+mn-cs"/>
                <a:sym typeface="Montserrat Light"/>
              </a:rPr>
              <a:t>To understand how the model works, let’s dive into the features. The plot below shows the relative importance of each feature</a:t>
            </a:r>
          </a:p>
          <a:p>
            <a:r>
              <a:rPr lang="en-SG" sz="1200" b="0" i="0" u="none" kern="1200" dirty="0">
                <a:solidFill>
                  <a:schemeClr val="tx1"/>
                </a:solidFill>
                <a:effectLst/>
                <a:latin typeface="+mn-lt"/>
                <a:ea typeface="+mn-ea"/>
                <a:cs typeface="+mn-cs"/>
              </a:rPr>
              <a:t>Feature importance tells us the numbers of times the feature is used in a model.</a:t>
            </a:r>
            <a:endParaRPr lang="en-US" b="0" i="0" u="none" dirty="0"/>
          </a:p>
        </p:txBody>
      </p:sp>
      <p:sp>
        <p:nvSpPr>
          <p:cNvPr id="4" name="Slide Number Placeholder 3"/>
          <p:cNvSpPr>
            <a:spLocks noGrp="1"/>
          </p:cNvSpPr>
          <p:nvPr>
            <p:ph type="sldNum" sz="quarter" idx="5"/>
          </p:nvPr>
        </p:nvSpPr>
        <p:spPr/>
        <p:txBody>
          <a:bodyPr/>
          <a:lstStyle/>
          <a:p>
            <a:fld id="{D197C804-50F3-D14E-89DF-FD65CBD72824}" type="slidenum">
              <a:rPr lang="en-US" smtClean="0"/>
              <a:t>15</a:t>
            </a:fld>
            <a:endParaRPr lang="en-US"/>
          </a:p>
        </p:txBody>
      </p:sp>
    </p:spTree>
    <p:extLst>
      <p:ext uri="{BB962C8B-B14F-4D97-AF65-F5344CB8AC3E}">
        <p14:creationId xmlns:p14="http://schemas.microsoft.com/office/powerpoint/2010/main" val="298816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mn-lt"/>
                <a:ea typeface="+mn-ea"/>
                <a:cs typeface="+mn-cs"/>
                <a:sym typeface="Montserrat Light"/>
              </a:rPr>
              <a:t>To understand how the model works, let’s dive into the features. The plot below shows the relative importance of each feature</a:t>
            </a:r>
          </a:p>
          <a:p>
            <a:r>
              <a:rPr lang="en-SG" sz="1200" b="0" i="0" u="none" kern="1200" dirty="0">
                <a:solidFill>
                  <a:schemeClr val="tx1"/>
                </a:solidFill>
                <a:effectLst/>
                <a:latin typeface="+mn-lt"/>
                <a:ea typeface="+mn-ea"/>
                <a:cs typeface="+mn-cs"/>
              </a:rPr>
              <a:t>Feature importance tells us the numbers of times the feature is used in a model.</a:t>
            </a:r>
            <a:endParaRPr lang="en-US" b="0" i="0" u="none" dirty="0"/>
          </a:p>
        </p:txBody>
      </p:sp>
      <p:sp>
        <p:nvSpPr>
          <p:cNvPr id="4" name="Slide Number Placeholder 3"/>
          <p:cNvSpPr>
            <a:spLocks noGrp="1"/>
          </p:cNvSpPr>
          <p:nvPr>
            <p:ph type="sldNum" sz="quarter" idx="5"/>
          </p:nvPr>
        </p:nvSpPr>
        <p:spPr/>
        <p:txBody>
          <a:bodyPr/>
          <a:lstStyle/>
          <a:p>
            <a:fld id="{D197C804-50F3-D14E-89DF-FD65CBD72824}" type="slidenum">
              <a:rPr lang="en-US" smtClean="0"/>
              <a:t>16</a:t>
            </a:fld>
            <a:endParaRPr lang="en-US"/>
          </a:p>
        </p:txBody>
      </p:sp>
    </p:spTree>
    <p:extLst>
      <p:ext uri="{BB962C8B-B14F-4D97-AF65-F5344CB8AC3E}">
        <p14:creationId xmlns:p14="http://schemas.microsoft.com/office/powerpoint/2010/main" val="3778579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a:t>
            </a:r>
            <a:r>
              <a:rPr lang="en-US" dirty="0" err="1"/>
              <a:t>uds</a:t>
            </a:r>
            <a:r>
              <a:rPr lang="en-US" dirty="0"/>
              <a:t> the model performance, let’s dive into the business implications. use a confusion matrix to depict the results. </a:t>
            </a:r>
          </a:p>
          <a:p>
            <a:r>
              <a:rPr lang="en-US" dirty="0"/>
              <a:t>Each row rep the actual observation – default (assume those who default refers to positive class) or repay</a:t>
            </a:r>
          </a:p>
          <a:p>
            <a:r>
              <a:rPr lang="en-US" dirty="0"/>
              <a:t>Each col rep the predicted </a:t>
            </a:r>
            <a:r>
              <a:rPr lang="en-US" dirty="0" err="1"/>
              <a:t>obs</a:t>
            </a:r>
            <a:r>
              <a:rPr lang="en-US" dirty="0"/>
              <a:t> – where the model predicts whether a borrower would default or repay based on a given set of features. </a:t>
            </a:r>
          </a:p>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17</a:t>
            </a:fld>
            <a:endParaRPr lang="en-US"/>
          </a:p>
        </p:txBody>
      </p:sp>
    </p:spTree>
    <p:extLst>
      <p:ext uri="{BB962C8B-B14F-4D97-AF65-F5344CB8AC3E}">
        <p14:creationId xmlns:p14="http://schemas.microsoft.com/office/powerpoint/2010/main" val="840852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produces 4 outcomes </a:t>
            </a:r>
          </a:p>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18</a:t>
            </a:fld>
            <a:endParaRPr lang="en-US"/>
          </a:p>
        </p:txBody>
      </p:sp>
    </p:spTree>
    <p:extLst>
      <p:ext uri="{BB962C8B-B14F-4D97-AF65-F5344CB8AC3E}">
        <p14:creationId xmlns:p14="http://schemas.microsoft.com/office/powerpoint/2010/main" val="72597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19</a:t>
            </a:fld>
            <a:endParaRPr lang="en-US"/>
          </a:p>
        </p:txBody>
      </p:sp>
    </p:spTree>
    <p:extLst>
      <p:ext uri="{BB962C8B-B14F-4D97-AF65-F5344CB8AC3E}">
        <p14:creationId xmlns:p14="http://schemas.microsoft.com/office/powerpoint/2010/main" val="234528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dirty="0"/>
              <a:t>Possibility of loss when a </a:t>
            </a:r>
            <a:r>
              <a:rPr lang="en-US" sz="1200"/>
              <a:t>borrower. Our </a:t>
            </a:r>
            <a:r>
              <a:rPr lang="en-US" sz="1200" dirty="0"/>
              <a:t>cash flows are interrupted, cost of collection increases, some or all of the loan may be written off, resulting in a loss</a:t>
            </a:r>
          </a:p>
          <a:p>
            <a:r>
              <a:rPr lang="en-US" sz="1200" dirty="0"/>
              <a:t>Managing credit risk is important to protect ourselves from loss of economic capital and bankruptcy </a:t>
            </a:r>
          </a:p>
          <a:p>
            <a:endParaRPr lang="en-US" dirty="0"/>
          </a:p>
          <a:p>
            <a:endParaRPr lang="en-US" dirty="0"/>
          </a:p>
          <a:p>
            <a:endParaRPr lang="en-US" dirty="0"/>
          </a:p>
          <a:p>
            <a:r>
              <a:rPr lang="en-US" dirty="0"/>
              <a:t>In this ppt, </a:t>
            </a:r>
            <a:r>
              <a:rPr lang="en-US" dirty="0" err="1"/>
              <a:t>im</a:t>
            </a:r>
            <a:r>
              <a:rPr lang="en-US" dirty="0"/>
              <a:t> going to walk u through how I used a classification model that learn by analyzing borrower’s historical data (using both </a:t>
            </a:r>
            <a:r>
              <a:rPr lang="en-US" dirty="0" err="1"/>
              <a:t>behavioural</a:t>
            </a:r>
            <a:r>
              <a:rPr lang="en-US" dirty="0"/>
              <a:t> features and credit risk related features)</a:t>
            </a:r>
            <a:r>
              <a:rPr lang="en-SG" sz="1200" dirty="0"/>
              <a:t> to assess the likelihood of defaulting, so that financial managers can optimise the balance between potential revenue from lending activities and expected loss from defaulting</a:t>
            </a: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2</a:t>
            </a:fld>
            <a:endParaRPr lang="en-US"/>
          </a:p>
        </p:txBody>
      </p:sp>
    </p:spTree>
    <p:extLst>
      <p:ext uri="{BB962C8B-B14F-4D97-AF65-F5344CB8AC3E}">
        <p14:creationId xmlns:p14="http://schemas.microsoft.com/office/powerpoint/2010/main" val="4040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returns we earned from these 2 group of borrowers is total interest received</a:t>
            </a:r>
          </a:p>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20</a:t>
            </a:fld>
            <a:endParaRPr lang="en-US"/>
          </a:p>
        </p:txBody>
      </p:sp>
    </p:spTree>
    <p:extLst>
      <p:ext uri="{BB962C8B-B14F-4D97-AF65-F5344CB8AC3E}">
        <p14:creationId xmlns:p14="http://schemas.microsoft.com/office/powerpoint/2010/main" val="48963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FP scenario, we wrongly flag a borrower who would repay as someone who would default, it also means we charge genuine customers with higher interest rate since the model predicted them to default on their loan, so we reduce the risk by imposing higher </a:t>
            </a:r>
            <a:r>
              <a:rPr lang="en-US" dirty="0" err="1"/>
              <a:t>i</a:t>
            </a:r>
            <a:r>
              <a:rPr lang="en-US" dirty="0"/>
              <a:t>/r, perhaps higher than they can afford and we could have lost some of them, and this interest earned could potentially be higher. There are also intangible costs such as brand reputation and customer service associated with the higher interest rate. </a:t>
            </a:r>
          </a:p>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21</a:t>
            </a:fld>
            <a:endParaRPr lang="en-US"/>
          </a:p>
        </p:txBody>
      </p:sp>
    </p:spTree>
    <p:extLst>
      <p:ext uri="{BB962C8B-B14F-4D97-AF65-F5344CB8AC3E}">
        <p14:creationId xmlns:p14="http://schemas.microsoft.com/office/powerpoint/2010/main" val="201940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22</a:t>
            </a:fld>
            <a:endParaRPr lang="en-US"/>
          </a:p>
        </p:txBody>
      </p:sp>
    </p:spTree>
    <p:extLst>
      <p:ext uri="{BB962C8B-B14F-4D97-AF65-F5344CB8AC3E}">
        <p14:creationId xmlns:p14="http://schemas.microsoft.com/office/powerpoint/2010/main" val="2170595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costs we incur where borrowers truly default is equivalent to the difference between loan amount and total payment. </a:t>
            </a:r>
          </a:p>
        </p:txBody>
      </p:sp>
      <p:sp>
        <p:nvSpPr>
          <p:cNvPr id="4" name="Slide Number Placeholder 3"/>
          <p:cNvSpPr>
            <a:spLocks noGrp="1"/>
          </p:cNvSpPr>
          <p:nvPr>
            <p:ph type="sldNum" sz="quarter" idx="5"/>
          </p:nvPr>
        </p:nvSpPr>
        <p:spPr/>
        <p:txBody>
          <a:bodyPr/>
          <a:lstStyle/>
          <a:p>
            <a:fld id="{D197C804-50F3-D14E-89DF-FD65CBD72824}" type="slidenum">
              <a:rPr lang="en-US" smtClean="0"/>
              <a:t>23</a:t>
            </a:fld>
            <a:endParaRPr lang="en-US"/>
          </a:p>
        </p:txBody>
      </p:sp>
    </p:spTree>
    <p:extLst>
      <p:ext uri="{BB962C8B-B14F-4D97-AF65-F5344CB8AC3E}">
        <p14:creationId xmlns:p14="http://schemas.microsoft.com/office/powerpoint/2010/main" val="2717739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means we did not charge them high enough </a:t>
            </a:r>
            <a:r>
              <a:rPr lang="en-US" dirty="0" err="1"/>
              <a:t>i</a:t>
            </a:r>
            <a:r>
              <a:rPr lang="en-US" dirty="0"/>
              <a:t>/r to account for risk since the model predicted them to be genuine customers. Lower expected return</a:t>
            </a:r>
          </a:p>
        </p:txBody>
      </p:sp>
      <p:sp>
        <p:nvSpPr>
          <p:cNvPr id="4" name="Slide Number Placeholder 3"/>
          <p:cNvSpPr>
            <a:spLocks noGrp="1"/>
          </p:cNvSpPr>
          <p:nvPr>
            <p:ph type="sldNum" sz="quarter" idx="5"/>
          </p:nvPr>
        </p:nvSpPr>
        <p:spPr/>
        <p:txBody>
          <a:bodyPr/>
          <a:lstStyle/>
          <a:p>
            <a:fld id="{D197C804-50F3-D14E-89DF-FD65CBD72824}" type="slidenum">
              <a:rPr lang="en-US" smtClean="0"/>
              <a:t>24</a:t>
            </a:fld>
            <a:endParaRPr lang="en-US"/>
          </a:p>
        </p:txBody>
      </p:sp>
    </p:spTree>
    <p:extLst>
      <p:ext uri="{BB962C8B-B14F-4D97-AF65-F5344CB8AC3E}">
        <p14:creationId xmlns:p14="http://schemas.microsoft.com/office/powerpoint/2010/main" val="1243157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this model empowers financial managers to make data-informed decision. Given </a:t>
            </a:r>
            <a:r>
              <a:rPr lang="en-US" dirty="0" err="1"/>
              <a:t>james</a:t>
            </a:r>
            <a:r>
              <a:rPr lang="en-US" dirty="0"/>
              <a:t> profile, </a:t>
            </a:r>
          </a:p>
        </p:txBody>
      </p:sp>
      <p:sp>
        <p:nvSpPr>
          <p:cNvPr id="4" name="Slide Number Placeholder 3"/>
          <p:cNvSpPr>
            <a:spLocks noGrp="1"/>
          </p:cNvSpPr>
          <p:nvPr>
            <p:ph type="sldNum" sz="quarter" idx="5"/>
          </p:nvPr>
        </p:nvSpPr>
        <p:spPr/>
        <p:txBody>
          <a:bodyPr/>
          <a:lstStyle/>
          <a:p>
            <a:fld id="{D197C804-50F3-D14E-89DF-FD65CBD72824}" type="slidenum">
              <a:rPr lang="en-US" smtClean="0"/>
              <a:t>25</a:t>
            </a:fld>
            <a:endParaRPr lang="en-US"/>
          </a:p>
        </p:txBody>
      </p:sp>
    </p:spTree>
    <p:extLst>
      <p:ext uri="{BB962C8B-B14F-4D97-AF65-F5344CB8AC3E}">
        <p14:creationId xmlns:p14="http://schemas.microsoft.com/office/powerpoint/2010/main" val="2411191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predicts that James has a 70% chance of defaulting</a:t>
            </a:r>
          </a:p>
        </p:txBody>
      </p:sp>
      <p:sp>
        <p:nvSpPr>
          <p:cNvPr id="4" name="Slide Number Placeholder 3"/>
          <p:cNvSpPr>
            <a:spLocks noGrp="1"/>
          </p:cNvSpPr>
          <p:nvPr>
            <p:ph type="sldNum" sz="quarter" idx="5"/>
          </p:nvPr>
        </p:nvSpPr>
        <p:spPr/>
        <p:txBody>
          <a:bodyPr/>
          <a:lstStyle/>
          <a:p>
            <a:fld id="{D197C804-50F3-D14E-89DF-FD65CBD72824}" type="slidenum">
              <a:rPr lang="en-US" smtClean="0"/>
              <a:t>26</a:t>
            </a:fld>
            <a:endParaRPr lang="en-US"/>
          </a:p>
        </p:txBody>
      </p:sp>
    </p:spTree>
    <p:extLst>
      <p:ext uri="{BB962C8B-B14F-4D97-AF65-F5344CB8AC3E}">
        <p14:creationId xmlns:p14="http://schemas.microsoft.com/office/powerpoint/2010/main" val="2454126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likely to default. And this indicates that financial managers should exercise caution before issuing him a loan</a:t>
            </a:r>
          </a:p>
        </p:txBody>
      </p:sp>
      <p:sp>
        <p:nvSpPr>
          <p:cNvPr id="4" name="Slide Number Placeholder 3"/>
          <p:cNvSpPr>
            <a:spLocks noGrp="1"/>
          </p:cNvSpPr>
          <p:nvPr>
            <p:ph type="sldNum" sz="quarter" idx="5"/>
          </p:nvPr>
        </p:nvSpPr>
        <p:spPr/>
        <p:txBody>
          <a:bodyPr/>
          <a:lstStyle/>
          <a:p>
            <a:fld id="{D197C804-50F3-D14E-89DF-FD65CBD72824}" type="slidenum">
              <a:rPr lang="en-US" smtClean="0"/>
              <a:t>27</a:t>
            </a:fld>
            <a:endParaRPr lang="en-US"/>
          </a:p>
        </p:txBody>
      </p:sp>
    </p:spTree>
    <p:extLst>
      <p:ext uri="{BB962C8B-B14F-4D97-AF65-F5344CB8AC3E}">
        <p14:creationId xmlns:p14="http://schemas.microsoft.com/office/powerpoint/2010/main" val="268253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areas where I’d like to work 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Divert time and cost savings to loans that are higher </a:t>
            </a:r>
            <a:r>
              <a:rPr lang="en-US" dirty="0" err="1"/>
              <a:t>rrisk</a:t>
            </a:r>
            <a:endParaRPr lang="en-US" dirty="0"/>
          </a:p>
          <a:p>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28</a:t>
            </a:fld>
            <a:endParaRPr lang="en-US"/>
          </a:p>
        </p:txBody>
      </p:sp>
    </p:spTree>
    <p:extLst>
      <p:ext uri="{BB962C8B-B14F-4D97-AF65-F5344CB8AC3E}">
        <p14:creationId xmlns:p14="http://schemas.microsoft.com/office/powerpoint/2010/main" val="3171360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Secondly, Given the profile of defaulters, -- adjust </a:t>
            </a:r>
            <a:r>
              <a:rPr lang="en-US" dirty="0" err="1"/>
              <a:t>installements</a:t>
            </a:r>
            <a:r>
              <a:rPr lang="en-US" dirty="0"/>
              <a:t>, </a:t>
            </a:r>
            <a:r>
              <a:rPr lang="en-US" dirty="0" err="1"/>
              <a:t>i</a:t>
            </a:r>
            <a:r>
              <a:rPr lang="en-US" dirty="0"/>
              <a:t>/r</a:t>
            </a:r>
          </a:p>
        </p:txBody>
      </p:sp>
      <p:sp>
        <p:nvSpPr>
          <p:cNvPr id="4" name="Slide Number Placeholder 3"/>
          <p:cNvSpPr>
            <a:spLocks noGrp="1"/>
          </p:cNvSpPr>
          <p:nvPr>
            <p:ph type="sldNum" sz="quarter" idx="5"/>
          </p:nvPr>
        </p:nvSpPr>
        <p:spPr/>
        <p:txBody>
          <a:bodyPr/>
          <a:lstStyle/>
          <a:p>
            <a:fld id="{D197C804-50F3-D14E-89DF-FD65CBD72824}" type="slidenum">
              <a:rPr lang="en-US" smtClean="0"/>
              <a:t>29</a:t>
            </a:fld>
            <a:endParaRPr lang="en-US"/>
          </a:p>
        </p:txBody>
      </p:sp>
    </p:spTree>
    <p:extLst>
      <p:ext uri="{BB962C8B-B14F-4D97-AF65-F5344CB8AC3E}">
        <p14:creationId xmlns:p14="http://schemas.microsoft.com/office/powerpoint/2010/main" val="276855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dirty="0"/>
              <a:t>Our cash flows are interrupted, cost of collection increases, some or all of the loan may be written off, resulting in a loss</a:t>
            </a:r>
          </a:p>
          <a:p>
            <a:r>
              <a:rPr lang="en-US" sz="1200" dirty="0"/>
              <a:t>Managing credit risk is important to protect ourselves from loss of economic capital and bankruptcy </a:t>
            </a:r>
          </a:p>
          <a:p>
            <a:endParaRPr lang="en-US" dirty="0"/>
          </a:p>
          <a:p>
            <a:endParaRPr lang="en-US" dirty="0"/>
          </a:p>
          <a:p>
            <a:endParaRPr lang="en-US" dirty="0"/>
          </a:p>
          <a:p>
            <a:r>
              <a:rPr lang="en-US" dirty="0"/>
              <a:t>In this ppt, </a:t>
            </a:r>
            <a:r>
              <a:rPr lang="en-US" dirty="0" err="1"/>
              <a:t>im</a:t>
            </a:r>
            <a:r>
              <a:rPr lang="en-US" dirty="0"/>
              <a:t> going to walk u through how I used a classification model that learn by analyzing borrower’s historical data (using both </a:t>
            </a:r>
            <a:r>
              <a:rPr lang="en-US" dirty="0" err="1"/>
              <a:t>behavioural</a:t>
            </a:r>
            <a:r>
              <a:rPr lang="en-US" dirty="0"/>
              <a:t> features and credit risk related features)</a:t>
            </a:r>
            <a:r>
              <a:rPr lang="en-SG" sz="1200" dirty="0"/>
              <a:t> to assess the likelihood of defaulting, so that financial managers can optimise the balance between potential revenue from lending activities and expected loss from defaulting</a:t>
            </a: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3</a:t>
            </a:fld>
            <a:endParaRPr lang="en-US"/>
          </a:p>
        </p:txBody>
      </p:sp>
    </p:spTree>
    <p:extLst>
      <p:ext uri="{BB962C8B-B14F-4D97-AF65-F5344CB8AC3E}">
        <p14:creationId xmlns:p14="http://schemas.microsoft.com/office/powerpoint/2010/main" val="1823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4374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I selected features based on their </a:t>
            </a:r>
            <a:r>
              <a:rPr lang="en-SG" sz="1200" b="0" i="0" u="none" strike="noStrike" kern="1200" dirty="0">
                <a:solidFill>
                  <a:schemeClr val="tx1"/>
                </a:solidFill>
                <a:effectLst/>
                <a:latin typeface="+mn-lt"/>
                <a:ea typeface="+mn-ea"/>
                <a:cs typeface="+mn-cs"/>
                <a:hlinkClick r:id="rId3"/>
              </a:rPr>
              <a:t>Information Value (IV)</a:t>
            </a:r>
            <a:r>
              <a:rPr lang="en-SG" sz="1200" b="0" i="0" kern="1200" dirty="0">
                <a:solidFill>
                  <a:schemeClr val="tx1"/>
                </a:solidFill>
                <a:effectLst/>
                <a:latin typeface="+mn-lt"/>
                <a:ea typeface="+mn-ea"/>
                <a:cs typeface="+mn-cs"/>
              </a:rPr>
              <a:t>, which ranks features based on how well they predict the target. I used these 9 features to create the model, and obtained similar results as using all features you saw earlier, suggesting those that were dropped were very poor predictors of subscription behaviour.</a:t>
            </a:r>
          </a:p>
          <a:p>
            <a:endParaRPr lang="en-SG" sz="1200" b="0" i="0" kern="1200" dirty="0">
              <a:solidFill>
                <a:schemeClr val="tx1"/>
              </a:solidFill>
              <a:effectLst/>
              <a:latin typeface="+mn-lt"/>
              <a:ea typeface="+mn-ea"/>
              <a:cs typeface="+mn-cs"/>
            </a:endParaRPr>
          </a:p>
          <a:p>
            <a:r>
              <a:rPr lang="en-SG" sz="1200" b="0" i="0" u="none" strike="noStrike" kern="1200" dirty="0">
                <a:solidFill>
                  <a:schemeClr val="tx1"/>
                </a:solidFill>
                <a:effectLst/>
                <a:latin typeface="+mn-lt"/>
                <a:ea typeface="+mn-ea"/>
                <a:cs typeface="+mn-cs"/>
              </a:rPr>
              <a:t>Revolving line utilization rate, or the amount of credit the borrower is using relative to all available revolving credit.</a:t>
            </a:r>
            <a:r>
              <a:rPr lang="en-SG" dirty="0"/>
              <a:t> </a:t>
            </a:r>
          </a:p>
          <a:p>
            <a:r>
              <a:rPr lang="en-SG" sz="1200" b="0" i="0" u="none" strike="noStrike" kern="1200" dirty="0">
                <a:solidFill>
                  <a:schemeClr val="tx1"/>
                </a:solidFill>
                <a:effectLst/>
                <a:latin typeface="+mn-lt"/>
                <a:ea typeface="+mn-ea"/>
                <a:cs typeface="+mn-cs"/>
              </a:rPr>
              <a:t>Total credit revolving balance</a:t>
            </a:r>
            <a:r>
              <a:rPr lang="en-SG" dirty="0"/>
              <a:t> </a:t>
            </a:r>
          </a:p>
          <a:p>
            <a:r>
              <a:rPr lang="en-SG" sz="1200" b="0" i="0" u="none" strike="noStrike" kern="1200" dirty="0">
                <a:solidFill>
                  <a:schemeClr val="tx1"/>
                </a:solidFill>
                <a:effectLst/>
                <a:latin typeface="+mn-lt"/>
                <a:ea typeface="+mn-ea"/>
                <a:cs typeface="+mn-cs"/>
              </a:rPr>
              <a:t>The total number of credit lines currently in the borrower's credit file</a:t>
            </a:r>
            <a:r>
              <a:rPr lang="en-SG" dirty="0"/>
              <a:t> </a:t>
            </a:r>
          </a:p>
          <a:p>
            <a:r>
              <a:rPr lang="en-SG" sz="1200" b="0" i="0" u="none" strike="noStrike" kern="1200" dirty="0">
                <a:solidFill>
                  <a:schemeClr val="tx1"/>
                </a:solidFill>
                <a:effectLst/>
                <a:latin typeface="+mn-lt"/>
                <a:ea typeface="+mn-ea"/>
                <a:cs typeface="+mn-cs"/>
              </a:rPr>
              <a:t>The number of open credit lines in the borrower's credit file.</a:t>
            </a:r>
            <a:r>
              <a:rPr lang="en-SG" dirty="0"/>
              <a:t> </a:t>
            </a:r>
          </a:p>
          <a:p>
            <a:r>
              <a:rPr lang="en-SG" sz="1200" b="0" i="0" u="none" strike="noStrike" kern="1200" dirty="0">
                <a:solidFill>
                  <a:schemeClr val="tx1"/>
                </a:solidFill>
                <a:effectLst/>
                <a:latin typeface="+mn-lt"/>
                <a:ea typeface="+mn-ea"/>
                <a:cs typeface="+mn-cs"/>
              </a:rPr>
              <a:t>The number of months since the borrower's last delinquency.</a:t>
            </a:r>
            <a:r>
              <a:rPr lang="en-SG" dirty="0"/>
              <a:t> </a:t>
            </a:r>
          </a:p>
          <a:p>
            <a:r>
              <a:rPr lang="en-SG" sz="1200" b="0" i="0" u="none" strike="noStrike" kern="1200" dirty="0">
                <a:solidFill>
                  <a:schemeClr val="tx1"/>
                </a:solidFill>
                <a:effectLst/>
                <a:latin typeface="+mn-lt"/>
                <a:ea typeface="+mn-ea"/>
                <a:cs typeface="+mn-cs"/>
              </a:rPr>
              <a:t>The number of payments on the loan. Values are in months and can be either 36 or 60.</a:t>
            </a:r>
            <a:r>
              <a:rPr lang="en-SG" dirty="0"/>
              <a:t> </a:t>
            </a:r>
          </a:p>
          <a:p>
            <a:r>
              <a:rPr lang="en-SG" sz="1200" b="0" i="0" u="none" strike="noStrike" kern="1200" dirty="0">
                <a:solidFill>
                  <a:schemeClr val="tx1"/>
                </a:solidFill>
                <a:effectLst/>
                <a:latin typeface="+mn-lt"/>
                <a:ea typeface="+mn-ea"/>
                <a:cs typeface="+mn-cs"/>
              </a:rPr>
              <a:t>A category provided by the borrower for the loan request. </a:t>
            </a:r>
          </a:p>
          <a:p>
            <a:r>
              <a:rPr lang="en-SG" sz="1200" b="0" i="0" u="none" strike="noStrike" kern="1200" dirty="0">
                <a:solidFill>
                  <a:schemeClr val="tx1"/>
                </a:solidFill>
                <a:effectLst/>
                <a:latin typeface="+mn-lt"/>
                <a:ea typeface="+mn-ea"/>
                <a:cs typeface="+mn-cs"/>
              </a:rPr>
              <a:t>The number of inquiries in past 6 months (excluding auto and mortgage inquiries)</a:t>
            </a:r>
            <a:r>
              <a:rPr lang="en-SG" dirty="0"/>
              <a:t> </a:t>
            </a:r>
          </a:p>
          <a:p>
            <a:r>
              <a:rPr lang="en-SG" sz="1200" b="0" i="0" u="none" strike="noStrike" kern="1200" dirty="0">
                <a:solidFill>
                  <a:schemeClr val="tx1"/>
                </a:solidFill>
                <a:effectLst/>
                <a:latin typeface="+mn-lt"/>
                <a:ea typeface="+mn-ea"/>
                <a:cs typeface="+mn-cs"/>
              </a:rPr>
              <a:t>The number of months since the last public record.</a:t>
            </a:r>
            <a:r>
              <a:rPr lang="en-SG" dirty="0"/>
              <a:t> </a:t>
            </a:r>
          </a:p>
          <a:p>
            <a:r>
              <a:rPr lang="en-SG" sz="1200" b="0" i="0" u="none" strike="noStrike" kern="1200" dirty="0">
                <a:solidFill>
                  <a:schemeClr val="tx1"/>
                </a:solidFill>
                <a:effectLst/>
                <a:latin typeface="+mn-lt"/>
                <a:ea typeface="+mn-ea"/>
                <a:cs typeface="+mn-cs"/>
              </a:rPr>
              <a:t>The number of 30+ days past-due incidences of delinquency in the borrower's credit file for the past 2 years</a:t>
            </a:r>
            <a:r>
              <a:rPr lang="en-SG" dirty="0"/>
              <a:t> </a:t>
            </a: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37</a:t>
            </a:fld>
            <a:endParaRPr lang="en-US"/>
          </a:p>
        </p:txBody>
      </p:sp>
    </p:spTree>
    <p:extLst>
      <p:ext uri="{BB962C8B-B14F-4D97-AF65-F5344CB8AC3E}">
        <p14:creationId xmlns:p14="http://schemas.microsoft.com/office/powerpoint/2010/main" val="7337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dirty="0"/>
              <a:t>Our cash flows are interrupted, cost of collection increases, some or all of the loan may be written off, resulting in a loss</a:t>
            </a:r>
          </a:p>
          <a:p>
            <a:r>
              <a:rPr lang="en-US" sz="1200" dirty="0"/>
              <a:t>Managing credit risk is important to protect ourselves from loss of economic capital and bankruptcy </a:t>
            </a:r>
          </a:p>
          <a:p>
            <a:endParaRPr lang="en-US" dirty="0"/>
          </a:p>
          <a:p>
            <a:endParaRPr lang="en-US" dirty="0"/>
          </a:p>
          <a:p>
            <a:endParaRPr lang="en-US" dirty="0"/>
          </a:p>
          <a:p>
            <a:r>
              <a:rPr lang="en-US" dirty="0"/>
              <a:t>In this ppt, </a:t>
            </a:r>
            <a:r>
              <a:rPr lang="en-US" dirty="0" err="1"/>
              <a:t>im</a:t>
            </a:r>
            <a:r>
              <a:rPr lang="en-US" dirty="0"/>
              <a:t> going to walk u through how I used a classification model that learn by analyzing borrower’s historical data (using both </a:t>
            </a:r>
            <a:r>
              <a:rPr lang="en-US" dirty="0" err="1"/>
              <a:t>behavioural</a:t>
            </a:r>
            <a:r>
              <a:rPr lang="en-US" dirty="0"/>
              <a:t> features and credit risk related features)</a:t>
            </a:r>
            <a:r>
              <a:rPr lang="en-SG" sz="1200" dirty="0"/>
              <a:t> to assess the likelihood of defaulting, so that financial managers can optimise the balance between potential revenue from lending activities and expected loss from defaulting</a:t>
            </a: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4</a:t>
            </a:fld>
            <a:endParaRPr lang="en-US"/>
          </a:p>
        </p:txBody>
      </p:sp>
    </p:spTree>
    <p:extLst>
      <p:ext uri="{BB962C8B-B14F-4D97-AF65-F5344CB8AC3E}">
        <p14:creationId xmlns:p14="http://schemas.microsoft.com/office/powerpoint/2010/main" val="308900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dirty="0"/>
              <a:t>Our cash flows are interrupted, cost of collection increases, some or all of the loan may be written off, resulting in a loss</a:t>
            </a:r>
          </a:p>
          <a:p>
            <a:r>
              <a:rPr lang="en-US" sz="1200" dirty="0"/>
              <a:t>Managing credit risk is important to protect ourselves from loss of economic capital and bankruptcy </a:t>
            </a:r>
          </a:p>
          <a:p>
            <a:endParaRPr lang="en-US" dirty="0"/>
          </a:p>
          <a:p>
            <a:endParaRPr lang="en-US" dirty="0"/>
          </a:p>
          <a:p>
            <a:endParaRPr lang="en-US" dirty="0"/>
          </a:p>
          <a:p>
            <a:r>
              <a:rPr lang="en-US" dirty="0"/>
              <a:t>In this ppt, </a:t>
            </a:r>
            <a:r>
              <a:rPr lang="en-US" dirty="0" err="1"/>
              <a:t>im</a:t>
            </a:r>
            <a:r>
              <a:rPr lang="en-US" dirty="0"/>
              <a:t> going to walk u through how I used a classification model that learn by analyzing borrower’s historical data (using both </a:t>
            </a:r>
            <a:r>
              <a:rPr lang="en-US" dirty="0" err="1"/>
              <a:t>behavioural</a:t>
            </a:r>
            <a:r>
              <a:rPr lang="en-US" dirty="0"/>
              <a:t> features and credit risk related features)</a:t>
            </a:r>
            <a:r>
              <a:rPr lang="en-SG" sz="1200" dirty="0"/>
              <a:t> to assess the likelihood of defaulting, so that financial managers can optimise the balance between potential revenue from lending activities and expected loss from defaulting</a:t>
            </a: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5</a:t>
            </a:fld>
            <a:endParaRPr lang="en-US"/>
          </a:p>
        </p:txBody>
      </p:sp>
    </p:spTree>
    <p:extLst>
      <p:ext uri="{BB962C8B-B14F-4D97-AF65-F5344CB8AC3E}">
        <p14:creationId xmlns:p14="http://schemas.microsoft.com/office/powerpoint/2010/main" val="263224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97C804-50F3-D14E-89DF-FD65CBD72824}" type="slidenum">
              <a:rPr lang="en-US" smtClean="0"/>
              <a:t>6</a:t>
            </a:fld>
            <a:endParaRPr lang="en-US"/>
          </a:p>
        </p:txBody>
      </p:sp>
    </p:spTree>
    <p:extLst>
      <p:ext uri="{BB962C8B-B14F-4D97-AF65-F5344CB8AC3E}">
        <p14:creationId xmlns:p14="http://schemas.microsoft.com/office/powerpoint/2010/main" val="229398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With the pre-selected features, </a:t>
            </a:r>
            <a:r>
              <a:rPr lang="en-US" sz="1200" dirty="0" err="1">
                <a:latin typeface="+mn-lt"/>
              </a:rPr>
              <a:t>i</a:t>
            </a:r>
            <a:r>
              <a:rPr lang="en-US" sz="1200" dirty="0">
                <a:latin typeface="+mn-lt"/>
              </a:rPr>
              <a:t> built 2 baseline models. </a:t>
            </a:r>
            <a:r>
              <a:rPr lang="en-US" sz="1200" dirty="0" err="1">
                <a:latin typeface="+mn-lt"/>
              </a:rPr>
              <a:t>Catboost</a:t>
            </a:r>
            <a:r>
              <a:rPr lang="en-US" sz="1200" dirty="0">
                <a:latin typeface="+mn-lt"/>
              </a:rPr>
              <a:t> and RF, and </a:t>
            </a:r>
            <a:r>
              <a:rPr lang="en-US" sz="1200" dirty="0" err="1">
                <a:latin typeface="+mn-lt"/>
              </a:rPr>
              <a:t>Catboost</a:t>
            </a:r>
            <a:r>
              <a:rPr lang="en-US" sz="1200" dirty="0">
                <a:latin typeface="+mn-lt"/>
              </a:rPr>
              <a:t> was eventually chosen because it performed better in terms of lower log loss and higher F1 score. But f1 score is relatively low across both models.</a:t>
            </a:r>
          </a:p>
        </p:txBody>
      </p:sp>
      <p:sp>
        <p:nvSpPr>
          <p:cNvPr id="4" name="Slide Number Placeholder 3"/>
          <p:cNvSpPr>
            <a:spLocks noGrp="1"/>
          </p:cNvSpPr>
          <p:nvPr>
            <p:ph type="sldNum" sz="quarter" idx="5"/>
          </p:nvPr>
        </p:nvSpPr>
        <p:spPr/>
        <p:txBody>
          <a:bodyPr/>
          <a:lstStyle/>
          <a:p>
            <a:fld id="{D197C804-50F3-D14E-89DF-FD65CBD72824}" type="slidenum">
              <a:rPr lang="en-US" smtClean="0"/>
              <a:t>7</a:t>
            </a:fld>
            <a:endParaRPr lang="en-US"/>
          </a:p>
        </p:txBody>
      </p:sp>
    </p:spTree>
    <p:extLst>
      <p:ext uri="{BB962C8B-B14F-4D97-AF65-F5344CB8AC3E}">
        <p14:creationId xmlns:p14="http://schemas.microsoft.com/office/powerpoint/2010/main" val="120689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Highly imbalanced dataset, whereby we’ve 12 times as many borrowers who repay their loans on time (refer to them as good borrowers) vs. those defaulted</a:t>
            </a:r>
          </a:p>
          <a:p>
            <a:pPr marL="171450" indent="-171450">
              <a:buFontTx/>
              <a:buChar char="-"/>
            </a:pPr>
            <a:r>
              <a:rPr lang="en-US" dirty="0"/>
              <a:t>After balancing our dataset by </a:t>
            </a:r>
            <a:r>
              <a:rPr lang="en-US" dirty="0" err="1"/>
              <a:t>undersampling</a:t>
            </a:r>
            <a:r>
              <a:rPr lang="en-US" dirty="0"/>
              <a:t> the number of </a:t>
            </a:r>
            <a:r>
              <a:rPr lang="en-US" sz="1200" dirty="0">
                <a:latin typeface="+mn-lt"/>
              </a:rPr>
              <a:t>borrowers who repay their loans on time increased F1 score by 40%. </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oversampling techniques didn’t work as well as </a:t>
            </a:r>
            <a:r>
              <a:rPr lang="en-US" dirty="0" err="1"/>
              <a:t>undersampling</a:t>
            </a:r>
            <a:r>
              <a:rPr lang="en-US" dirty="0"/>
              <a:t> </a:t>
            </a:r>
          </a:p>
        </p:txBody>
      </p:sp>
      <p:sp>
        <p:nvSpPr>
          <p:cNvPr id="4" name="Slide Number Placeholder 3"/>
          <p:cNvSpPr>
            <a:spLocks noGrp="1"/>
          </p:cNvSpPr>
          <p:nvPr>
            <p:ph type="sldNum" sz="quarter" idx="5"/>
          </p:nvPr>
        </p:nvSpPr>
        <p:spPr/>
        <p:txBody>
          <a:bodyPr/>
          <a:lstStyle/>
          <a:p>
            <a:fld id="{D197C804-50F3-D14E-89DF-FD65CBD72824}" type="slidenum">
              <a:rPr lang="en-US" smtClean="0"/>
              <a:t>8</a:t>
            </a:fld>
            <a:endParaRPr lang="en-US"/>
          </a:p>
        </p:txBody>
      </p:sp>
    </p:spTree>
    <p:extLst>
      <p:ext uri="{BB962C8B-B14F-4D97-AF65-F5344CB8AC3E}">
        <p14:creationId xmlns:p14="http://schemas.microsoft.com/office/powerpoint/2010/main" val="294625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197C804-50F3-D14E-89DF-FD65CBD72824}" type="slidenum">
              <a:rPr lang="en-US" smtClean="0"/>
              <a:t>9</a:t>
            </a:fld>
            <a:endParaRPr lang="en-US"/>
          </a:p>
        </p:txBody>
      </p:sp>
    </p:spTree>
    <p:extLst>
      <p:ext uri="{BB962C8B-B14F-4D97-AF65-F5344CB8AC3E}">
        <p14:creationId xmlns:p14="http://schemas.microsoft.com/office/powerpoint/2010/main" val="69742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5C44-E11F-7741-940B-C3FB4C52B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C0582E-CC49-B447-A0AB-9CBA85051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CE409C-9EFF-434A-83BC-7312DCDCD6BD}"/>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492AC5EA-678D-0843-AC92-24C0853D3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39799-7374-DD44-9E4A-CC102B610DD6}"/>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67724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3057-3B28-944A-A036-669C7A073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CB4291-B358-474E-A1F4-EDBD97728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822C6-2DA2-DA4D-AFD2-4668E58DACC1}"/>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00E78994-D534-FD45-A4B2-509AB86FF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8D624-CF10-4947-9264-C29B01922FF2}"/>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218362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A24A68-03DD-4048-8064-FC2B1F7903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E06F60-D13F-1746-A7E0-1F04A7A1FA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26595-C045-484D-8C4F-FAE320004683}"/>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D14FC8D6-2D67-1B4A-B293-8917B6446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9CCBE-ED43-FE4F-B650-21B44D307F9D}"/>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1732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E485-D3FA-0E47-8B86-89BF6478B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1BFE2-B446-D549-A556-59FAD58AED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1C925-A1CA-A04A-96C8-7DB195988199}"/>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AD9DF6B5-027F-9A4C-B085-B5685DC05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9AF38-CF8E-714A-95F1-9B8117F0D3C4}"/>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20161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5C1-C537-9644-88BE-89B4BD6144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802A36-FA5E-1646-AA3A-8202FBE4C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84EF54-13E1-2B4B-836A-7892F9A1E6EF}"/>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FEBC9DB3-09A9-DF42-BE62-3603BF852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DB06C-1A20-4D4E-8E06-EB6A755FB34D}"/>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15514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22FE-EC57-FB48-8D1E-950E849CC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1AF080-AE89-8243-B364-FEBB6026F0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B22D92-61D5-4346-ABDE-038BBFC2A3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60D533-B8BC-784D-B446-BFD02CC46A66}"/>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6" name="Footer Placeholder 5">
            <a:extLst>
              <a:ext uri="{FF2B5EF4-FFF2-40B4-BE49-F238E27FC236}">
                <a16:creationId xmlns:a16="http://schemas.microsoft.com/office/drawing/2014/main" id="{73F18CFC-AA99-9140-B1FF-B78F6F7EE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2632B-50FA-0D4C-944C-DCDD3D640E92}"/>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285462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1DD4-F1BF-AB4E-8F18-4483968DB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CF955A-AA2A-FD4C-97EC-FEECEA1FD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67E0D4-582B-374F-9B65-5F3903ECFB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49E36-DD6D-E144-ABA9-7C6550CB6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B56B14-80C7-1E4C-9CAE-8105393FD1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2C427E-AC42-C140-86A3-B2DAD2DC2545}"/>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8" name="Footer Placeholder 7">
            <a:extLst>
              <a:ext uri="{FF2B5EF4-FFF2-40B4-BE49-F238E27FC236}">
                <a16:creationId xmlns:a16="http://schemas.microsoft.com/office/drawing/2014/main" id="{79ADF412-0155-2047-B036-26E3CA49DB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FD7D-A5E8-6642-AE55-5374F022F3AC}"/>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398565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8A07-FFB7-1147-97D7-44F36D1E5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21A7AA-ED42-0342-BDBD-EE51CA931082}"/>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4" name="Footer Placeholder 3">
            <a:extLst>
              <a:ext uri="{FF2B5EF4-FFF2-40B4-BE49-F238E27FC236}">
                <a16:creationId xmlns:a16="http://schemas.microsoft.com/office/drawing/2014/main" id="{62AE2E26-36D4-C842-9BDA-70641547C7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1C83E6-4CDF-5843-93C1-90A48532BD31}"/>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3432219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BBD7BB-5BB4-CC4F-8EF9-85AF528D09D0}"/>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3" name="Footer Placeholder 2">
            <a:extLst>
              <a:ext uri="{FF2B5EF4-FFF2-40B4-BE49-F238E27FC236}">
                <a16:creationId xmlns:a16="http://schemas.microsoft.com/office/drawing/2014/main" id="{025B6EBE-2CD3-2D49-BD58-F6352953CF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B16BC-9738-8F4A-9FD1-4BAA905157C1}"/>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319304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5DE9-71FF-F945-878B-A0AAE9545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65EA1B-1541-5F43-925F-13E4EDE72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A2470-5A94-8745-813A-F0DB5F74B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B7C96D-C262-B443-8613-B5983A9DC553}"/>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6" name="Footer Placeholder 5">
            <a:extLst>
              <a:ext uri="{FF2B5EF4-FFF2-40B4-BE49-F238E27FC236}">
                <a16:creationId xmlns:a16="http://schemas.microsoft.com/office/drawing/2014/main" id="{19BE6835-4D3A-BB4E-B810-053E0D341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60392-0058-EF41-BCF0-E8E2614F2551}"/>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99146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6C43-3F47-B74E-AE81-8A7721219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6D153B-28D8-A64F-AC8F-6008FF8AC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935AB-5FB0-2A4D-84AF-B0BFC436B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666934-F891-B942-BA0B-067C97636579}"/>
              </a:ext>
            </a:extLst>
          </p:cNvPr>
          <p:cNvSpPr>
            <a:spLocks noGrp="1"/>
          </p:cNvSpPr>
          <p:nvPr>
            <p:ph type="dt" sz="half" idx="10"/>
          </p:nvPr>
        </p:nvSpPr>
        <p:spPr/>
        <p:txBody>
          <a:bodyPr/>
          <a:lstStyle/>
          <a:p>
            <a:fld id="{1910B4BF-AE82-1440-8EA8-B2041D5E8B7F}" type="datetimeFigureOut">
              <a:rPr lang="en-US" smtClean="0"/>
              <a:t>4/6/20</a:t>
            </a:fld>
            <a:endParaRPr lang="en-US"/>
          </a:p>
        </p:txBody>
      </p:sp>
      <p:sp>
        <p:nvSpPr>
          <p:cNvPr id="6" name="Footer Placeholder 5">
            <a:extLst>
              <a:ext uri="{FF2B5EF4-FFF2-40B4-BE49-F238E27FC236}">
                <a16:creationId xmlns:a16="http://schemas.microsoft.com/office/drawing/2014/main" id="{597C3969-E582-3245-9753-39C757016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B4FD1-5670-BB4C-BB68-AFDA8069B84C}"/>
              </a:ext>
            </a:extLst>
          </p:cNvPr>
          <p:cNvSpPr>
            <a:spLocks noGrp="1"/>
          </p:cNvSpPr>
          <p:nvPr>
            <p:ph type="sldNum" sz="quarter" idx="12"/>
          </p:nvPr>
        </p:nvSpPr>
        <p:spPr/>
        <p:txBody>
          <a:bodyPr/>
          <a:lstStyle/>
          <a:p>
            <a:fld id="{4310D2B6-C789-2241-9BD1-806912455C3A}" type="slidenum">
              <a:rPr lang="en-US" smtClean="0"/>
              <a:t>‹#›</a:t>
            </a:fld>
            <a:endParaRPr lang="en-US"/>
          </a:p>
        </p:txBody>
      </p:sp>
    </p:spTree>
    <p:extLst>
      <p:ext uri="{BB962C8B-B14F-4D97-AF65-F5344CB8AC3E}">
        <p14:creationId xmlns:p14="http://schemas.microsoft.com/office/powerpoint/2010/main" val="15837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39F4B9-1479-3A48-9F27-EA9729AFB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103D9A-93A6-7C44-AFA0-3BBDE9A53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5838F-B10B-994A-8CCF-0420B0E1C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0B4BF-AE82-1440-8EA8-B2041D5E8B7F}" type="datetimeFigureOut">
              <a:rPr lang="en-US" smtClean="0"/>
              <a:t>4/6/20</a:t>
            </a:fld>
            <a:endParaRPr lang="en-US"/>
          </a:p>
        </p:txBody>
      </p:sp>
      <p:sp>
        <p:nvSpPr>
          <p:cNvPr id="5" name="Footer Placeholder 4">
            <a:extLst>
              <a:ext uri="{FF2B5EF4-FFF2-40B4-BE49-F238E27FC236}">
                <a16:creationId xmlns:a16="http://schemas.microsoft.com/office/drawing/2014/main" id="{5DFE484E-F57E-B441-A9AD-5F1A038F5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0EBFF3-C1C9-7B48-A67E-BBCF1772A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0D2B6-C789-2241-9BD1-806912455C3A}" type="slidenum">
              <a:rPr lang="en-US" smtClean="0"/>
              <a:t>‹#›</a:t>
            </a:fld>
            <a:endParaRPr lang="en-US"/>
          </a:p>
        </p:txBody>
      </p:sp>
    </p:spTree>
    <p:extLst>
      <p:ext uri="{BB962C8B-B14F-4D97-AF65-F5344CB8AC3E}">
        <p14:creationId xmlns:p14="http://schemas.microsoft.com/office/powerpoint/2010/main" val="3970719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mailto:valerieeelimyh@gmail.com" TargetMode="External"/><Relationship Id="rId3" Type="http://schemas.openxmlformats.org/officeDocument/2006/relationships/image" Target="../media/image13.tiff"/><Relationship Id="rId7" Type="http://schemas.openxmlformats.org/officeDocument/2006/relationships/hyperlink" Target="https://medium.com/@valerieeelimyh" TargetMode="External"/><Relationship Id="rId12" Type="http://schemas.openxmlformats.org/officeDocument/2006/relationships/image" Target="../media/image19.tif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github.com/valerielimyh" TargetMode="External"/><Relationship Id="rId11" Type="http://schemas.openxmlformats.org/officeDocument/2006/relationships/image" Target="../media/image18.jpeg"/><Relationship Id="rId5" Type="http://schemas.openxmlformats.org/officeDocument/2006/relationships/image" Target="../media/image15.tiff"/><Relationship Id="rId10" Type="http://schemas.openxmlformats.org/officeDocument/2006/relationships/image" Target="../media/image17.JPG"/><Relationship Id="rId4" Type="http://schemas.openxmlformats.org/officeDocument/2006/relationships/image" Target="../media/image14.tiff"/><Relationship Id="rId9" Type="http://schemas.openxmlformats.org/officeDocument/2006/relationships/image" Target="../media/image1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FFA6EA-945C-304B-BA7A-14E6789F4F17}"/>
              </a:ext>
            </a:extLst>
          </p:cNvPr>
          <p:cNvPicPr>
            <a:picLocks noChangeAspect="1"/>
          </p:cNvPicPr>
          <p:nvPr/>
        </p:nvPicPr>
        <p:blipFill rotWithShape="1">
          <a:blip r:embed="rId3">
            <a:alphaModFix amt="50000"/>
          </a:blip>
          <a:srcRect t="14606" b="1124"/>
          <a:stretch/>
        </p:blipFill>
        <p:spPr>
          <a:xfrm>
            <a:off x="0" y="0"/>
            <a:ext cx="12192000" cy="6858000"/>
          </a:xfrm>
          <a:prstGeom prst="rect">
            <a:avLst/>
          </a:prstGeom>
        </p:spPr>
      </p:pic>
      <p:sp>
        <p:nvSpPr>
          <p:cNvPr id="3" name="TextBox 24">
            <a:extLst>
              <a:ext uri="{FF2B5EF4-FFF2-40B4-BE49-F238E27FC236}">
                <a16:creationId xmlns:a16="http://schemas.microsoft.com/office/drawing/2014/main" id="{9F872A86-07AE-4246-9F79-86F0D289EBA9}"/>
              </a:ext>
            </a:extLst>
          </p:cNvPr>
          <p:cNvSpPr txBox="1"/>
          <p:nvPr/>
        </p:nvSpPr>
        <p:spPr>
          <a:xfrm>
            <a:off x="1524000" y="1122362"/>
            <a:ext cx="9144000" cy="2900518"/>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b">
            <a:normAutofit/>
          </a:bodyPr>
          <a:lstStyle>
            <a:lvl1pPr>
              <a:defRPr sz="9600" b="1">
                <a:solidFill>
                  <a:schemeClr val="accent2"/>
                </a:solidFill>
                <a:latin typeface="Montserrat Bold"/>
                <a:ea typeface="Montserrat Bold"/>
                <a:cs typeface="Montserrat Bold"/>
                <a:sym typeface="Montserrat Bold"/>
              </a:defRPr>
            </a:lvl1pPr>
          </a:lstStyle>
          <a:p>
            <a:pPr algn="ctr">
              <a:lnSpc>
                <a:spcPct val="90000"/>
              </a:lnSpc>
              <a:spcBef>
                <a:spcPct val="0"/>
              </a:spcBef>
              <a:spcAft>
                <a:spcPts val="600"/>
              </a:spcAft>
            </a:pPr>
            <a:r>
              <a:rPr lang="en-US" sz="6600" dirty="0">
                <a:solidFill>
                  <a:srgbClr val="FFFFFF"/>
                </a:solidFill>
                <a:latin typeface="+mn-lt"/>
                <a:ea typeface="+mj-ea"/>
                <a:cs typeface="+mj-cs"/>
              </a:rPr>
              <a:t>Managing credit risk </a:t>
            </a:r>
          </a:p>
          <a:p>
            <a:pPr algn="ctr">
              <a:lnSpc>
                <a:spcPct val="90000"/>
              </a:lnSpc>
              <a:spcBef>
                <a:spcPct val="0"/>
              </a:spcBef>
              <a:spcAft>
                <a:spcPts val="600"/>
              </a:spcAft>
            </a:pPr>
            <a:r>
              <a:rPr lang="en-US" sz="6600" dirty="0">
                <a:solidFill>
                  <a:srgbClr val="FFFFFF"/>
                </a:solidFill>
                <a:latin typeface="+mn-lt"/>
                <a:ea typeface="+mj-ea"/>
                <a:cs typeface="+mj-cs"/>
              </a:rPr>
              <a:t>in the fintech revolution</a:t>
            </a:r>
          </a:p>
        </p:txBody>
      </p:sp>
      <p:sp>
        <p:nvSpPr>
          <p:cNvPr id="5" name="TextBox 24">
            <a:extLst>
              <a:ext uri="{FF2B5EF4-FFF2-40B4-BE49-F238E27FC236}">
                <a16:creationId xmlns:a16="http://schemas.microsoft.com/office/drawing/2014/main" id="{3B06EC26-3406-D243-B5E7-CD02D3CF21C3}"/>
              </a:ext>
            </a:extLst>
          </p:cNvPr>
          <p:cNvSpPr txBox="1"/>
          <p:nvPr/>
        </p:nvSpPr>
        <p:spPr>
          <a:xfrm>
            <a:off x="10058399" y="6027003"/>
            <a:ext cx="1893175" cy="907941"/>
          </a:xfrm>
          <a:prstGeom prst="rect">
            <a:avLst/>
          </a:prstGeom>
          <a:ln w="12700">
            <a:miter lim="400000"/>
          </a:ln>
          <a:extLst>
            <a:ext uri="{C572A759-6A51-4108-AA02-DFA0A04FC94B}">
              <ma14:wrappingTextBoxFlag xmlns="" xmlns:ma14="http://schemas.microsoft.com/office/mac/drawingml/2011/main" val="1"/>
            </a:ext>
          </a:extLst>
        </p:spPr>
        <p:txBody>
          <a:bodyPr wrap="square" lIns="91390" rIns="91390">
            <a:spAutoFit/>
          </a:bodyPr>
          <a:lstStyle>
            <a:lvl1pPr>
              <a:defRPr sz="9600" b="1">
                <a:solidFill>
                  <a:schemeClr val="accent2"/>
                </a:solidFill>
                <a:latin typeface="Montserrat Bold"/>
                <a:ea typeface="Montserrat Bold"/>
                <a:cs typeface="Montserrat Bold"/>
                <a:sym typeface="Montserrat Bold"/>
              </a:defRPr>
            </a:lvl1pPr>
          </a:lstStyle>
          <a:p>
            <a:pPr marL="0" marR="0" lvl="0" indent="0" algn="r" defTabSz="914400" eaLnBrk="1" fontAlgn="auto" latinLnBrk="0" hangingPunct="1">
              <a:spcBef>
                <a:spcPts val="0"/>
              </a:spcBef>
              <a:spcAft>
                <a:spcPts val="6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Montserrat Bold"/>
                <a:sym typeface="Montserrat Bold"/>
              </a:rPr>
              <a:t>Valerie Lim</a:t>
            </a:r>
          </a:p>
          <a:p>
            <a:pPr marL="0" marR="0" lvl="0" indent="0" algn="r" defTabSz="914400" eaLnBrk="1" fontAlgn="auto" latinLnBrk="0" hangingPunct="1">
              <a:spcBef>
                <a:spcPts val="0"/>
              </a:spcBef>
              <a:spcAft>
                <a:spcPts val="600"/>
              </a:spcAft>
              <a:buClrTx/>
              <a:buSzTx/>
              <a:buFontTx/>
              <a:buNone/>
              <a:tabLst/>
              <a:defRPr/>
            </a:pPr>
            <a:r>
              <a:rPr lang="en-US" sz="2400" kern="0" dirty="0">
                <a:solidFill>
                  <a:prstClr val="white"/>
                </a:solidFill>
              </a:rPr>
              <a:t> 3</a:t>
            </a:r>
            <a:r>
              <a:rPr kumimoji="0" lang="en-US" sz="2400" b="1" i="0" u="none" strike="noStrike" kern="0" cap="none" spc="0" normalizeH="0" baseline="0" noProof="0" dirty="0">
                <a:ln>
                  <a:noFill/>
                </a:ln>
                <a:solidFill>
                  <a:prstClr val="white"/>
                </a:solidFill>
                <a:effectLst/>
                <a:uLnTx/>
                <a:uFillTx/>
                <a:latin typeface="Montserrat Bold"/>
                <a:sym typeface="Montserrat Bold"/>
              </a:rPr>
              <a:t> </a:t>
            </a:r>
            <a:r>
              <a:rPr kumimoji="0" lang="en-US" sz="2400" b="1" i="0" u="none" strike="noStrike" kern="0" cap="none" spc="0" normalizeH="0" baseline="0" noProof="0" dirty="0" err="1">
                <a:ln>
                  <a:noFill/>
                </a:ln>
                <a:solidFill>
                  <a:prstClr val="white"/>
                </a:solidFill>
                <a:effectLst/>
                <a:uLnTx/>
                <a:uFillTx/>
                <a:latin typeface="Montserrat Bold"/>
                <a:sym typeface="Montserrat Bold"/>
              </a:rPr>
              <a:t>Apri</a:t>
            </a:r>
            <a:r>
              <a:rPr lang="en-US" sz="2400" kern="0" dirty="0">
                <a:solidFill>
                  <a:prstClr val="white"/>
                </a:solidFill>
              </a:rPr>
              <a:t>l </a:t>
            </a:r>
            <a:r>
              <a:rPr kumimoji="0" lang="en-US" sz="2400" b="1" i="0" u="none" strike="noStrike" kern="0" cap="none" spc="0" normalizeH="0" baseline="0" noProof="0" dirty="0">
                <a:ln>
                  <a:noFill/>
                </a:ln>
                <a:solidFill>
                  <a:prstClr val="white"/>
                </a:solidFill>
                <a:effectLst/>
                <a:uLnTx/>
                <a:uFillTx/>
                <a:latin typeface="Montserrat Bold"/>
                <a:sym typeface="Montserrat Bold"/>
              </a:rPr>
              <a:t>2020</a:t>
            </a:r>
          </a:p>
        </p:txBody>
      </p:sp>
    </p:spTree>
    <p:extLst>
      <p:ext uri="{BB962C8B-B14F-4D97-AF65-F5344CB8AC3E}">
        <p14:creationId xmlns:p14="http://schemas.microsoft.com/office/powerpoint/2010/main" val="20486811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719528" y="94308"/>
            <a:ext cx="10893358" cy="1548131"/>
          </a:xfrm>
        </p:spPr>
        <p:txBody>
          <a:bodyPr>
            <a:normAutofit/>
          </a:bodyPr>
          <a:lstStyle/>
          <a:p>
            <a:r>
              <a:rPr lang="en-US" sz="3200" dirty="0">
                <a:latin typeface="Franklin Gothic Medium" panose="020B0603020102020204" pitchFamily="34" charset="0"/>
              </a:rPr>
              <a:t>Precision = Out of 10 defaulters identified by the model, 3 of them truly defaulted </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3472743330"/>
              </p:ext>
            </p:extLst>
          </p:nvPr>
        </p:nvGraphicFramePr>
        <p:xfrm>
          <a:off x="838200" y="1560096"/>
          <a:ext cx="10893358"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838200" y="5757032"/>
            <a:ext cx="3545330" cy="307777"/>
          </a:xfrm>
          <a:prstGeom prst="rect">
            <a:avLst/>
          </a:prstGeom>
          <a:noFill/>
        </p:spPr>
        <p:txBody>
          <a:bodyPr wrap="none" rtlCol="0">
            <a:spAutoFit/>
          </a:bodyPr>
          <a:lstStyle/>
          <a:p>
            <a:r>
              <a:rPr lang="en-US" sz="1400" dirty="0"/>
              <a:t>*ROC AUC score were 0.92 across all 5 models</a:t>
            </a:r>
          </a:p>
        </p:txBody>
      </p:sp>
      <p:cxnSp>
        <p:nvCxnSpPr>
          <p:cNvPr id="10" name="Straight Arrow Connector 9">
            <a:extLst>
              <a:ext uri="{FF2B5EF4-FFF2-40B4-BE49-F238E27FC236}">
                <a16:creationId xmlns:a16="http://schemas.microsoft.com/office/drawing/2014/main" id="{E0A64C5C-B39B-8345-8C64-A326DC711732}"/>
              </a:ext>
            </a:extLst>
          </p:cNvPr>
          <p:cNvCxnSpPr>
            <a:cxnSpLocks/>
          </p:cNvCxnSpPr>
          <p:nvPr/>
        </p:nvCxnSpPr>
        <p:spPr>
          <a:xfrm flipV="1">
            <a:off x="3862392" y="3735765"/>
            <a:ext cx="4844974" cy="9684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767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719528" y="94308"/>
            <a:ext cx="10893358" cy="1548131"/>
          </a:xfrm>
        </p:spPr>
        <p:txBody>
          <a:bodyPr>
            <a:normAutofit/>
          </a:bodyPr>
          <a:lstStyle/>
          <a:p>
            <a:r>
              <a:rPr lang="en-US" sz="3200" dirty="0">
                <a:latin typeface="Franklin Gothic Medium" panose="020B0603020102020204" pitchFamily="34" charset="0"/>
              </a:rPr>
              <a:t>Oversampling number of defaulters did not result in a better model performance than </a:t>
            </a:r>
            <a:r>
              <a:rPr lang="en-US" sz="3200" dirty="0" err="1">
                <a:latin typeface="Franklin Gothic Medium" panose="020B0603020102020204" pitchFamily="34" charset="0"/>
              </a:rPr>
              <a:t>undersampling</a:t>
            </a:r>
            <a:r>
              <a:rPr lang="en-US" sz="3200" dirty="0">
                <a:latin typeface="Franklin Gothic Medium" panose="020B0603020102020204" pitchFamily="34" charset="0"/>
              </a:rPr>
              <a:t> ‘good’ borrowers</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1225812760"/>
              </p:ext>
            </p:extLst>
          </p:nvPr>
        </p:nvGraphicFramePr>
        <p:xfrm>
          <a:off x="838200" y="1560096"/>
          <a:ext cx="10893358"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789913" y="5911434"/>
            <a:ext cx="5494966" cy="523220"/>
          </a:xfrm>
          <a:prstGeom prst="rect">
            <a:avLst/>
          </a:prstGeom>
          <a:noFill/>
        </p:spPr>
        <p:txBody>
          <a:bodyPr wrap="none" rtlCol="0">
            <a:spAutoFit/>
          </a:bodyPr>
          <a:lstStyle/>
          <a:p>
            <a:r>
              <a:rPr lang="en-US" sz="1400" dirty="0"/>
              <a:t>*ROC AUC score were 0.92 across all 5 models</a:t>
            </a:r>
          </a:p>
          <a:p>
            <a:r>
              <a:rPr lang="en-US" sz="1400" dirty="0"/>
              <a:t>*Log loss were around 0.6 to 0.7 across over- and under-sampled models</a:t>
            </a:r>
          </a:p>
        </p:txBody>
      </p:sp>
      <p:sp>
        <p:nvSpPr>
          <p:cNvPr id="11" name="TextBox 10">
            <a:extLst>
              <a:ext uri="{FF2B5EF4-FFF2-40B4-BE49-F238E27FC236}">
                <a16:creationId xmlns:a16="http://schemas.microsoft.com/office/drawing/2014/main" id="{BE003DEB-0370-ED4F-B2C7-08B1414DF449}"/>
              </a:ext>
            </a:extLst>
          </p:cNvPr>
          <p:cNvSpPr txBox="1"/>
          <p:nvPr/>
        </p:nvSpPr>
        <p:spPr>
          <a:xfrm>
            <a:off x="9610928" y="5180588"/>
            <a:ext cx="1894942" cy="307777"/>
          </a:xfrm>
          <a:prstGeom prst="rect">
            <a:avLst/>
          </a:prstGeom>
          <a:noFill/>
        </p:spPr>
        <p:txBody>
          <a:bodyPr wrap="none" rtlCol="0">
            <a:spAutoFit/>
          </a:bodyPr>
          <a:lstStyle/>
          <a:p>
            <a:r>
              <a:rPr lang="en-US" sz="1400" dirty="0"/>
              <a:t>Random Over Sampling</a:t>
            </a:r>
          </a:p>
        </p:txBody>
      </p:sp>
    </p:spTree>
    <p:extLst>
      <p:ext uri="{BB962C8B-B14F-4D97-AF65-F5344CB8AC3E}">
        <p14:creationId xmlns:p14="http://schemas.microsoft.com/office/powerpoint/2010/main" val="268971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719528" y="94308"/>
            <a:ext cx="10893358" cy="1548131"/>
          </a:xfrm>
        </p:spPr>
        <p:txBody>
          <a:bodyPr>
            <a:normAutofit/>
          </a:bodyPr>
          <a:lstStyle/>
          <a:p>
            <a:r>
              <a:rPr lang="en-US" sz="3200" dirty="0">
                <a:latin typeface="Franklin Gothic Medium" panose="020B0603020102020204" pitchFamily="34" charset="0"/>
              </a:rPr>
              <a:t>Can recall score be further improved?</a:t>
            </a:r>
            <a:br>
              <a:rPr lang="en-US" sz="3200" dirty="0">
                <a:latin typeface="+mn-lt"/>
              </a:rPr>
            </a:br>
            <a:r>
              <a:rPr lang="en-US" sz="2800" dirty="0">
                <a:latin typeface="+mn-lt"/>
              </a:rPr>
              <a:t>Want a higher recall because minimizing false negative is more important </a:t>
            </a:r>
            <a:endParaRPr lang="en-US" sz="3200" dirty="0">
              <a:latin typeface="+mn-lt"/>
            </a:endParaRP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2088937933"/>
              </p:ext>
            </p:extLst>
          </p:nvPr>
        </p:nvGraphicFramePr>
        <p:xfrm>
          <a:off x="838200" y="1560096"/>
          <a:ext cx="10893358"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789913" y="5911434"/>
            <a:ext cx="5494966" cy="523220"/>
          </a:xfrm>
          <a:prstGeom prst="rect">
            <a:avLst/>
          </a:prstGeom>
          <a:noFill/>
        </p:spPr>
        <p:txBody>
          <a:bodyPr wrap="none" rtlCol="0">
            <a:spAutoFit/>
          </a:bodyPr>
          <a:lstStyle/>
          <a:p>
            <a:r>
              <a:rPr lang="en-US" sz="1400" dirty="0"/>
              <a:t>*ROC AUC score were 0.92 across all 5 models</a:t>
            </a:r>
          </a:p>
          <a:p>
            <a:r>
              <a:rPr lang="en-US" sz="1400" dirty="0"/>
              <a:t>*Log loss were around 0.6 to 0.7 across over- and under-sampled models</a:t>
            </a:r>
          </a:p>
        </p:txBody>
      </p:sp>
      <p:sp>
        <p:nvSpPr>
          <p:cNvPr id="11" name="TextBox 10">
            <a:extLst>
              <a:ext uri="{FF2B5EF4-FFF2-40B4-BE49-F238E27FC236}">
                <a16:creationId xmlns:a16="http://schemas.microsoft.com/office/drawing/2014/main" id="{BE003DEB-0370-ED4F-B2C7-08B1414DF449}"/>
              </a:ext>
            </a:extLst>
          </p:cNvPr>
          <p:cNvSpPr txBox="1"/>
          <p:nvPr/>
        </p:nvSpPr>
        <p:spPr>
          <a:xfrm>
            <a:off x="9610928" y="5180588"/>
            <a:ext cx="1894942" cy="307777"/>
          </a:xfrm>
          <a:prstGeom prst="rect">
            <a:avLst/>
          </a:prstGeom>
          <a:noFill/>
        </p:spPr>
        <p:txBody>
          <a:bodyPr wrap="none" rtlCol="0">
            <a:spAutoFit/>
          </a:bodyPr>
          <a:lstStyle/>
          <a:p>
            <a:r>
              <a:rPr lang="en-US" sz="1400" dirty="0"/>
              <a:t>Random Over Sampling</a:t>
            </a:r>
          </a:p>
        </p:txBody>
      </p:sp>
      <p:sp>
        <p:nvSpPr>
          <p:cNvPr id="10" name="Rectangle 9">
            <a:extLst>
              <a:ext uri="{FF2B5EF4-FFF2-40B4-BE49-F238E27FC236}">
                <a16:creationId xmlns:a16="http://schemas.microsoft.com/office/drawing/2014/main" id="{2D989952-C61E-664B-B7FC-275E4DB5F023}"/>
              </a:ext>
            </a:extLst>
          </p:cNvPr>
          <p:cNvSpPr/>
          <p:nvPr/>
        </p:nvSpPr>
        <p:spPr>
          <a:xfrm>
            <a:off x="1602507" y="1938921"/>
            <a:ext cx="712989" cy="3314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39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838200" y="365124"/>
            <a:ext cx="10515600" cy="1421855"/>
          </a:xfrm>
        </p:spPr>
        <p:txBody>
          <a:bodyPr>
            <a:normAutofit/>
          </a:bodyPr>
          <a:lstStyle/>
          <a:p>
            <a:r>
              <a:rPr lang="en-US" sz="3200" dirty="0">
                <a:latin typeface="Franklin Gothic Medium" panose="020B0603020102020204" pitchFamily="34" charset="0"/>
              </a:rPr>
              <a:t>Applying a greater weightage to defaulters class increased recall score by 30%. </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306778998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cxnSp>
        <p:nvCxnSpPr>
          <p:cNvPr id="10" name="Straight Arrow Connector 9">
            <a:extLst>
              <a:ext uri="{FF2B5EF4-FFF2-40B4-BE49-F238E27FC236}">
                <a16:creationId xmlns:a16="http://schemas.microsoft.com/office/drawing/2014/main" id="{F03DC77E-13A8-0B4A-881C-6EBCEBD9F3D3}"/>
              </a:ext>
            </a:extLst>
          </p:cNvPr>
          <p:cNvCxnSpPr>
            <a:cxnSpLocks/>
          </p:cNvCxnSpPr>
          <p:nvPr/>
        </p:nvCxnSpPr>
        <p:spPr>
          <a:xfrm flipV="1">
            <a:off x="2938074" y="2765233"/>
            <a:ext cx="4347629" cy="6854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173767D-2507-6644-A279-D12A604F3F9F}"/>
              </a:ext>
            </a:extLst>
          </p:cNvPr>
          <p:cNvSpPr txBox="1"/>
          <p:nvPr/>
        </p:nvSpPr>
        <p:spPr>
          <a:xfrm>
            <a:off x="838200" y="6176963"/>
            <a:ext cx="3588611" cy="307777"/>
          </a:xfrm>
          <a:prstGeom prst="rect">
            <a:avLst/>
          </a:prstGeom>
          <a:noFill/>
        </p:spPr>
        <p:txBody>
          <a:bodyPr wrap="none" rtlCol="0">
            <a:spAutoFit/>
          </a:bodyPr>
          <a:lstStyle/>
          <a:p>
            <a:r>
              <a:rPr lang="en-US" sz="1400" dirty="0"/>
              <a:t>*ROC AUC score were 0.69 across both models</a:t>
            </a:r>
          </a:p>
        </p:txBody>
      </p:sp>
    </p:spTree>
    <p:extLst>
      <p:ext uri="{BB962C8B-B14F-4D97-AF65-F5344CB8AC3E}">
        <p14:creationId xmlns:p14="http://schemas.microsoft.com/office/powerpoint/2010/main" val="252263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838200" y="365124"/>
            <a:ext cx="10515600" cy="1421855"/>
          </a:xfrm>
        </p:spPr>
        <p:txBody>
          <a:bodyPr>
            <a:normAutofit/>
          </a:bodyPr>
          <a:lstStyle/>
          <a:p>
            <a:r>
              <a:rPr lang="en-US" sz="3200" dirty="0" err="1">
                <a:latin typeface="Franklin Gothic Medium" panose="020B0603020102020204" pitchFamily="34" charset="0"/>
              </a:rPr>
              <a:t>Catboost</a:t>
            </a:r>
            <a:r>
              <a:rPr lang="en-US" sz="3200" dirty="0">
                <a:latin typeface="Franklin Gothic Medium" panose="020B0603020102020204" pitchFamily="34" charset="0"/>
              </a:rPr>
              <a:t> performed better than </a:t>
            </a:r>
            <a:r>
              <a:rPr lang="en-US" sz="3200" dirty="0" err="1">
                <a:latin typeface="Franklin Gothic Medium" panose="020B0603020102020204" pitchFamily="34" charset="0"/>
              </a:rPr>
              <a:t>LightGBM</a:t>
            </a:r>
            <a:endParaRPr lang="en-US" sz="3200" dirty="0">
              <a:latin typeface="Franklin Gothic Medium" panose="020B0603020102020204" pitchFamily="34" charset="0"/>
            </a:endParaRP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66845621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838200" y="6176963"/>
            <a:ext cx="3588611" cy="307777"/>
          </a:xfrm>
          <a:prstGeom prst="rect">
            <a:avLst/>
          </a:prstGeom>
          <a:noFill/>
        </p:spPr>
        <p:txBody>
          <a:bodyPr wrap="none" rtlCol="0">
            <a:spAutoFit/>
          </a:bodyPr>
          <a:lstStyle/>
          <a:p>
            <a:r>
              <a:rPr lang="en-US" sz="1400" dirty="0"/>
              <a:t>*ROC AUC score were 0.69 across both models</a:t>
            </a:r>
          </a:p>
        </p:txBody>
      </p:sp>
    </p:spTree>
    <p:extLst>
      <p:ext uri="{BB962C8B-B14F-4D97-AF65-F5344CB8AC3E}">
        <p14:creationId xmlns:p14="http://schemas.microsoft.com/office/powerpoint/2010/main" val="270796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FB9A8">
            <a:alpha val="37000"/>
          </a:srgbClr>
        </a:solid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2F517C1C-6E12-2E48-82FD-CE362785A615}"/>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2666D41-0C8A-4044-95CC-668FA8B44B5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BEC24325-8A9D-424B-9171-5CC9B2FC073E}"/>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8" name="Rectangle 7">
            <a:extLst>
              <a:ext uri="{FF2B5EF4-FFF2-40B4-BE49-F238E27FC236}">
                <a16:creationId xmlns:a16="http://schemas.microsoft.com/office/drawing/2014/main" id="{3E918AD8-3894-DF4D-9785-9DFA677E56A6}"/>
              </a:ext>
            </a:extLst>
          </p:cNvPr>
          <p:cNvSpPr/>
          <p:nvPr/>
        </p:nvSpPr>
        <p:spPr>
          <a:xfrm>
            <a:off x="9773815" y="-673538"/>
            <a:ext cx="1422924" cy="524786"/>
          </a:xfrm>
          <a:prstGeom prst="rect">
            <a:avLst/>
          </a:prstGeom>
          <a:solidFill>
            <a:srgbClr val="FEFAD4"/>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solidFill>
                <a:srgbClr val="8FB9A8"/>
              </a:solidFill>
            </a:endParaRPr>
          </a:p>
        </p:txBody>
      </p:sp>
      <p:sp>
        <p:nvSpPr>
          <p:cNvPr id="11" name="Rectangle 10">
            <a:extLst>
              <a:ext uri="{FF2B5EF4-FFF2-40B4-BE49-F238E27FC236}">
                <a16:creationId xmlns:a16="http://schemas.microsoft.com/office/drawing/2014/main" id="{5C39DB38-7B2C-0E44-9803-CDF4BDAD588B}"/>
              </a:ext>
            </a:extLst>
          </p:cNvPr>
          <p:cNvSpPr/>
          <p:nvPr/>
        </p:nvSpPr>
        <p:spPr>
          <a:xfrm>
            <a:off x="7973410" y="-1238573"/>
            <a:ext cx="2214562" cy="629196"/>
          </a:xfrm>
          <a:prstGeom prst="rect">
            <a:avLst/>
          </a:prstGeom>
          <a:solidFill>
            <a:srgbClr val="8FB9A8"/>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solidFill>
                <a:srgbClr val="8FB9A8"/>
              </a:solidFill>
            </a:endParaRPr>
          </a:p>
        </p:txBody>
      </p:sp>
      <p:sp>
        <p:nvSpPr>
          <p:cNvPr id="19" name="Left Brace 18">
            <a:extLst>
              <a:ext uri="{FF2B5EF4-FFF2-40B4-BE49-F238E27FC236}">
                <a16:creationId xmlns:a16="http://schemas.microsoft.com/office/drawing/2014/main" id="{7AC7901C-AF28-D643-A6D6-E536BE057D53}"/>
              </a:ext>
            </a:extLst>
          </p:cNvPr>
          <p:cNvSpPr/>
          <p:nvPr/>
        </p:nvSpPr>
        <p:spPr>
          <a:xfrm>
            <a:off x="4953499" y="7427969"/>
            <a:ext cx="415436" cy="2528027"/>
          </a:xfrm>
          <a:prstGeom prst="leftBrace">
            <a:avLst/>
          </a:prstGeom>
          <a:ln w="31750">
            <a:solidFill>
              <a:srgbClr val="9A77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A7BBF361-8F8C-B74F-8751-43ABD91AA4D5}"/>
              </a:ext>
            </a:extLst>
          </p:cNvPr>
          <p:cNvGraphicFramePr>
            <a:graphicFrameLocks noGrp="1"/>
          </p:cNvGraphicFramePr>
          <p:nvPr>
            <p:extLst>
              <p:ext uri="{D42A27DB-BD31-4B8C-83A1-F6EECF244321}">
                <p14:modId xmlns:p14="http://schemas.microsoft.com/office/powerpoint/2010/main" val="1532156497"/>
              </p:ext>
            </p:extLst>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23" name="Title 1">
            <a:extLst>
              <a:ext uri="{FF2B5EF4-FFF2-40B4-BE49-F238E27FC236}">
                <a16:creationId xmlns:a16="http://schemas.microsoft.com/office/drawing/2014/main" id="{42AA32E3-4877-B648-A46F-9DDE36B716A5}"/>
              </a:ext>
            </a:extLst>
          </p:cNvPr>
          <p:cNvSpPr txBox="1">
            <a:spLocks/>
          </p:cNvSpPr>
          <p:nvPr/>
        </p:nvSpPr>
        <p:spPr>
          <a:xfrm>
            <a:off x="539648" y="-11587"/>
            <a:ext cx="10515600" cy="800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Medium" panose="020B0603020102020204" pitchFamily="34" charset="0"/>
              </a:rPr>
              <a:t>Feature Importance</a:t>
            </a:r>
            <a:endParaRPr lang="en-US" sz="4000" dirty="0"/>
          </a:p>
        </p:txBody>
      </p:sp>
      <p:sp>
        <p:nvSpPr>
          <p:cNvPr id="21" name="Content Placeholder 15">
            <a:extLst>
              <a:ext uri="{FF2B5EF4-FFF2-40B4-BE49-F238E27FC236}">
                <a16:creationId xmlns:a16="http://schemas.microsoft.com/office/drawing/2014/main" id="{037B7803-B955-6947-9CA9-218B6930D603}"/>
              </a:ext>
            </a:extLst>
          </p:cNvPr>
          <p:cNvSpPr txBox="1">
            <a:spLocks/>
          </p:cNvSpPr>
          <p:nvPr/>
        </p:nvSpPr>
        <p:spPr>
          <a:xfrm>
            <a:off x="-2363" y="7878110"/>
            <a:ext cx="415579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Stronger predictors of borrowers’ default:</a:t>
            </a:r>
          </a:p>
          <a:p>
            <a:pPr>
              <a:buFontTx/>
              <a:buChar char="-"/>
            </a:pPr>
            <a:r>
              <a:rPr lang="en-US" sz="2200" dirty="0"/>
              <a:t>Annual income</a:t>
            </a:r>
          </a:p>
          <a:p>
            <a:pPr>
              <a:buFontTx/>
              <a:buChar char="-"/>
            </a:pPr>
            <a:r>
              <a:rPr lang="en-US" sz="2200" dirty="0"/>
              <a:t>Revolving line utilization rate</a:t>
            </a:r>
          </a:p>
          <a:p>
            <a:pPr>
              <a:buFontTx/>
              <a:buChar char="-"/>
            </a:pPr>
            <a:r>
              <a:rPr lang="en-US" sz="2200" dirty="0"/>
              <a:t>Installment</a:t>
            </a:r>
          </a:p>
          <a:p>
            <a:pPr>
              <a:buFontTx/>
              <a:buChar char="-"/>
            </a:pPr>
            <a:r>
              <a:rPr lang="en-US" sz="2200" dirty="0"/>
              <a:t>Total number of credit lines </a:t>
            </a:r>
          </a:p>
          <a:p>
            <a:pPr>
              <a:buFontTx/>
              <a:buChar char="-"/>
            </a:pPr>
            <a:r>
              <a:rPr lang="en-US" sz="2200" dirty="0"/>
              <a:t>Total credit revolving balance </a:t>
            </a:r>
          </a:p>
          <a:p>
            <a:pPr>
              <a:buFontTx/>
              <a:buChar char="-"/>
            </a:pPr>
            <a:r>
              <a:rPr lang="en-US" sz="2200" dirty="0"/>
              <a:t>Debt-to-Income Ratio</a:t>
            </a:r>
          </a:p>
          <a:p>
            <a:pPr>
              <a:buFontTx/>
              <a:buChar char="-"/>
            </a:pPr>
            <a:r>
              <a:rPr lang="en-US" sz="2200" dirty="0"/>
              <a:t>Loan amount </a:t>
            </a:r>
          </a:p>
          <a:p>
            <a:pPr>
              <a:buFontTx/>
              <a:buChar char="-"/>
            </a:pPr>
            <a:r>
              <a:rPr lang="en-US" sz="2200" dirty="0"/>
              <a:t>Number of open credit lines </a:t>
            </a:r>
          </a:p>
          <a:p>
            <a:pPr>
              <a:buFontTx/>
              <a:buChar char="-"/>
            </a:pPr>
            <a:r>
              <a:rPr lang="en-US" sz="2200" dirty="0"/>
              <a:t>Purpose of loan</a:t>
            </a:r>
          </a:p>
          <a:p>
            <a:pPr>
              <a:buFontTx/>
              <a:buChar char="-"/>
            </a:pPr>
            <a:endParaRPr lang="en-US" sz="2200" dirty="0"/>
          </a:p>
          <a:p>
            <a:pPr>
              <a:buFontTx/>
              <a:buChar char="-"/>
            </a:pPr>
            <a:endParaRPr lang="en-US" sz="2200" dirty="0"/>
          </a:p>
        </p:txBody>
      </p:sp>
      <p:pic>
        <p:nvPicPr>
          <p:cNvPr id="14" name="Picture 13" descr="A picture containing building, comb&#10;&#10;Description automatically generated">
            <a:extLst>
              <a:ext uri="{FF2B5EF4-FFF2-40B4-BE49-F238E27FC236}">
                <a16:creationId xmlns:a16="http://schemas.microsoft.com/office/drawing/2014/main" id="{B8CC631F-3D9C-3240-9CB8-B42114C4FF41}"/>
              </a:ext>
            </a:extLst>
          </p:cNvPr>
          <p:cNvPicPr>
            <a:picLocks noChangeAspect="1"/>
          </p:cNvPicPr>
          <p:nvPr/>
        </p:nvPicPr>
        <p:blipFill>
          <a:blip r:embed="rId3"/>
          <a:stretch>
            <a:fillRect/>
          </a:stretch>
        </p:blipFill>
        <p:spPr>
          <a:xfrm>
            <a:off x="2075532" y="939530"/>
            <a:ext cx="7879396" cy="5149730"/>
          </a:xfrm>
          <a:prstGeom prst="rect">
            <a:avLst/>
          </a:prstGeom>
        </p:spPr>
      </p:pic>
      <p:sp>
        <p:nvSpPr>
          <p:cNvPr id="2" name="Rectangle 1">
            <a:extLst>
              <a:ext uri="{FF2B5EF4-FFF2-40B4-BE49-F238E27FC236}">
                <a16:creationId xmlns:a16="http://schemas.microsoft.com/office/drawing/2014/main" id="{9A440442-03D1-4644-A714-2E0D43489646}"/>
              </a:ext>
            </a:extLst>
          </p:cNvPr>
          <p:cNvSpPr/>
          <p:nvPr/>
        </p:nvSpPr>
        <p:spPr>
          <a:xfrm>
            <a:off x="2013999" y="942480"/>
            <a:ext cx="1462132" cy="338554"/>
          </a:xfrm>
          <a:prstGeom prst="rect">
            <a:avLst/>
          </a:prstGeom>
          <a:solidFill>
            <a:schemeClr val="bg1"/>
          </a:solidFill>
        </p:spPr>
        <p:txBody>
          <a:bodyPr wrap="square">
            <a:spAutoFit/>
          </a:bodyPr>
          <a:lstStyle/>
          <a:p>
            <a:r>
              <a:rPr lang="en-US" sz="1600" dirty="0"/>
              <a:t>Annual income</a:t>
            </a:r>
          </a:p>
        </p:txBody>
      </p:sp>
      <p:sp>
        <p:nvSpPr>
          <p:cNvPr id="3" name="TextBox 2">
            <a:extLst>
              <a:ext uri="{FF2B5EF4-FFF2-40B4-BE49-F238E27FC236}">
                <a16:creationId xmlns:a16="http://schemas.microsoft.com/office/drawing/2014/main" id="{8B794F4B-D21E-8449-953B-E0CBBFE8A2F6}"/>
              </a:ext>
            </a:extLst>
          </p:cNvPr>
          <p:cNvSpPr txBox="1"/>
          <p:nvPr/>
        </p:nvSpPr>
        <p:spPr>
          <a:xfrm>
            <a:off x="2075532" y="1195737"/>
            <a:ext cx="1386085" cy="584775"/>
          </a:xfrm>
          <a:prstGeom prst="rect">
            <a:avLst/>
          </a:prstGeom>
          <a:solidFill>
            <a:schemeClr val="bg1"/>
          </a:solidFill>
        </p:spPr>
        <p:txBody>
          <a:bodyPr wrap="none" rtlCol="0">
            <a:spAutoFit/>
          </a:bodyPr>
          <a:lstStyle/>
          <a:p>
            <a:r>
              <a:rPr lang="en-US" sz="1600" dirty="0"/>
              <a:t>Revolving line </a:t>
            </a:r>
          </a:p>
          <a:p>
            <a:r>
              <a:rPr lang="en-US" sz="1600" dirty="0"/>
              <a:t>utilization rate</a:t>
            </a:r>
          </a:p>
        </p:txBody>
      </p:sp>
      <p:sp>
        <p:nvSpPr>
          <p:cNvPr id="15" name="Rectangle 14">
            <a:extLst>
              <a:ext uri="{FF2B5EF4-FFF2-40B4-BE49-F238E27FC236}">
                <a16:creationId xmlns:a16="http://schemas.microsoft.com/office/drawing/2014/main" id="{5821723E-E686-714E-9DEE-3A4BD2EEABCC}"/>
              </a:ext>
            </a:extLst>
          </p:cNvPr>
          <p:cNvSpPr/>
          <p:nvPr/>
        </p:nvSpPr>
        <p:spPr>
          <a:xfrm>
            <a:off x="2013999" y="913186"/>
            <a:ext cx="7940929" cy="80041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7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FB9A8">
            <a:alpha val="37000"/>
          </a:srgbClr>
        </a:solid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2F517C1C-6E12-2E48-82FD-CE362785A615}"/>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2666D41-0C8A-4044-95CC-668FA8B44B5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BEC24325-8A9D-424B-9171-5CC9B2FC073E}"/>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8" name="Rectangle 7">
            <a:extLst>
              <a:ext uri="{FF2B5EF4-FFF2-40B4-BE49-F238E27FC236}">
                <a16:creationId xmlns:a16="http://schemas.microsoft.com/office/drawing/2014/main" id="{3E918AD8-3894-DF4D-9785-9DFA677E56A6}"/>
              </a:ext>
            </a:extLst>
          </p:cNvPr>
          <p:cNvSpPr/>
          <p:nvPr/>
        </p:nvSpPr>
        <p:spPr>
          <a:xfrm>
            <a:off x="9773815" y="-673538"/>
            <a:ext cx="1422924" cy="524786"/>
          </a:xfrm>
          <a:prstGeom prst="rect">
            <a:avLst/>
          </a:prstGeom>
          <a:solidFill>
            <a:srgbClr val="FEFAD4"/>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solidFill>
                <a:srgbClr val="8FB9A8"/>
              </a:solidFill>
            </a:endParaRPr>
          </a:p>
        </p:txBody>
      </p:sp>
      <p:sp>
        <p:nvSpPr>
          <p:cNvPr id="11" name="Rectangle 10">
            <a:extLst>
              <a:ext uri="{FF2B5EF4-FFF2-40B4-BE49-F238E27FC236}">
                <a16:creationId xmlns:a16="http://schemas.microsoft.com/office/drawing/2014/main" id="{5C39DB38-7B2C-0E44-9803-CDF4BDAD588B}"/>
              </a:ext>
            </a:extLst>
          </p:cNvPr>
          <p:cNvSpPr/>
          <p:nvPr/>
        </p:nvSpPr>
        <p:spPr>
          <a:xfrm>
            <a:off x="7973410" y="-1238573"/>
            <a:ext cx="2214562" cy="629196"/>
          </a:xfrm>
          <a:prstGeom prst="rect">
            <a:avLst/>
          </a:prstGeom>
          <a:solidFill>
            <a:srgbClr val="8FB9A8"/>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solidFill>
                <a:srgbClr val="8FB9A8"/>
              </a:solidFill>
            </a:endParaRPr>
          </a:p>
        </p:txBody>
      </p:sp>
      <p:sp>
        <p:nvSpPr>
          <p:cNvPr id="19" name="Left Brace 18">
            <a:extLst>
              <a:ext uri="{FF2B5EF4-FFF2-40B4-BE49-F238E27FC236}">
                <a16:creationId xmlns:a16="http://schemas.microsoft.com/office/drawing/2014/main" id="{7AC7901C-AF28-D643-A6D6-E536BE057D53}"/>
              </a:ext>
            </a:extLst>
          </p:cNvPr>
          <p:cNvSpPr/>
          <p:nvPr/>
        </p:nvSpPr>
        <p:spPr>
          <a:xfrm>
            <a:off x="4953499" y="7427969"/>
            <a:ext cx="415436" cy="2528027"/>
          </a:xfrm>
          <a:prstGeom prst="leftBrace">
            <a:avLst/>
          </a:prstGeom>
          <a:ln w="31750">
            <a:solidFill>
              <a:srgbClr val="9A77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A7BBF361-8F8C-B74F-8751-43ABD91AA4D5}"/>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23" name="Title 1">
            <a:extLst>
              <a:ext uri="{FF2B5EF4-FFF2-40B4-BE49-F238E27FC236}">
                <a16:creationId xmlns:a16="http://schemas.microsoft.com/office/drawing/2014/main" id="{42AA32E3-4877-B648-A46F-9DDE36B716A5}"/>
              </a:ext>
            </a:extLst>
          </p:cNvPr>
          <p:cNvSpPr txBox="1">
            <a:spLocks/>
          </p:cNvSpPr>
          <p:nvPr/>
        </p:nvSpPr>
        <p:spPr>
          <a:xfrm>
            <a:off x="539648" y="-11587"/>
            <a:ext cx="10515600" cy="800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Franklin Gothic Medium" panose="020B0603020102020204" pitchFamily="34" charset="0"/>
              </a:rPr>
              <a:t>Feature Importance</a:t>
            </a:r>
            <a:endParaRPr lang="en-US" sz="4000" dirty="0"/>
          </a:p>
        </p:txBody>
      </p:sp>
      <p:sp>
        <p:nvSpPr>
          <p:cNvPr id="21" name="Content Placeholder 15">
            <a:extLst>
              <a:ext uri="{FF2B5EF4-FFF2-40B4-BE49-F238E27FC236}">
                <a16:creationId xmlns:a16="http://schemas.microsoft.com/office/drawing/2014/main" id="{037B7803-B955-6947-9CA9-218B6930D603}"/>
              </a:ext>
            </a:extLst>
          </p:cNvPr>
          <p:cNvSpPr txBox="1">
            <a:spLocks/>
          </p:cNvSpPr>
          <p:nvPr/>
        </p:nvSpPr>
        <p:spPr>
          <a:xfrm>
            <a:off x="-2363" y="7878110"/>
            <a:ext cx="415579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Stronger predictors of borrowers’ default:</a:t>
            </a:r>
          </a:p>
          <a:p>
            <a:pPr>
              <a:buFontTx/>
              <a:buChar char="-"/>
            </a:pPr>
            <a:r>
              <a:rPr lang="en-US" sz="2200" dirty="0"/>
              <a:t>Annual income</a:t>
            </a:r>
          </a:p>
          <a:p>
            <a:pPr>
              <a:buFontTx/>
              <a:buChar char="-"/>
            </a:pPr>
            <a:r>
              <a:rPr lang="en-US" sz="2200" dirty="0"/>
              <a:t>Revolving line utilization rate</a:t>
            </a:r>
          </a:p>
          <a:p>
            <a:pPr>
              <a:buFontTx/>
              <a:buChar char="-"/>
            </a:pPr>
            <a:r>
              <a:rPr lang="en-US" sz="2200" dirty="0"/>
              <a:t>Installment</a:t>
            </a:r>
          </a:p>
          <a:p>
            <a:pPr>
              <a:buFontTx/>
              <a:buChar char="-"/>
            </a:pPr>
            <a:r>
              <a:rPr lang="en-US" sz="2200" dirty="0"/>
              <a:t>Total number of credit lines </a:t>
            </a:r>
          </a:p>
          <a:p>
            <a:pPr>
              <a:buFontTx/>
              <a:buChar char="-"/>
            </a:pPr>
            <a:r>
              <a:rPr lang="en-US" sz="2200" dirty="0"/>
              <a:t>Total credit revolving balance </a:t>
            </a:r>
          </a:p>
          <a:p>
            <a:pPr>
              <a:buFontTx/>
              <a:buChar char="-"/>
            </a:pPr>
            <a:r>
              <a:rPr lang="en-US" sz="2200" dirty="0"/>
              <a:t>Debt-to-Income Ratio</a:t>
            </a:r>
          </a:p>
          <a:p>
            <a:pPr>
              <a:buFontTx/>
              <a:buChar char="-"/>
            </a:pPr>
            <a:r>
              <a:rPr lang="en-US" sz="2200" dirty="0"/>
              <a:t>Loan amount </a:t>
            </a:r>
          </a:p>
          <a:p>
            <a:pPr>
              <a:buFontTx/>
              <a:buChar char="-"/>
            </a:pPr>
            <a:r>
              <a:rPr lang="en-US" sz="2200" dirty="0"/>
              <a:t>Number of open credit lines </a:t>
            </a:r>
          </a:p>
          <a:p>
            <a:pPr>
              <a:buFontTx/>
              <a:buChar char="-"/>
            </a:pPr>
            <a:r>
              <a:rPr lang="en-US" sz="2200" dirty="0"/>
              <a:t>Purpose of loan</a:t>
            </a:r>
          </a:p>
          <a:p>
            <a:pPr>
              <a:buFontTx/>
              <a:buChar char="-"/>
            </a:pPr>
            <a:endParaRPr lang="en-US" sz="2200" dirty="0"/>
          </a:p>
          <a:p>
            <a:pPr>
              <a:buFontTx/>
              <a:buChar char="-"/>
            </a:pPr>
            <a:endParaRPr lang="en-US" sz="2200" dirty="0"/>
          </a:p>
        </p:txBody>
      </p:sp>
      <p:pic>
        <p:nvPicPr>
          <p:cNvPr id="14" name="Picture 13" descr="A picture containing building, comb&#10;&#10;Description automatically generated">
            <a:extLst>
              <a:ext uri="{FF2B5EF4-FFF2-40B4-BE49-F238E27FC236}">
                <a16:creationId xmlns:a16="http://schemas.microsoft.com/office/drawing/2014/main" id="{B8CC631F-3D9C-3240-9CB8-B42114C4FF41}"/>
              </a:ext>
            </a:extLst>
          </p:cNvPr>
          <p:cNvPicPr>
            <a:picLocks noChangeAspect="1"/>
          </p:cNvPicPr>
          <p:nvPr/>
        </p:nvPicPr>
        <p:blipFill>
          <a:blip r:embed="rId3"/>
          <a:stretch>
            <a:fillRect/>
          </a:stretch>
        </p:blipFill>
        <p:spPr>
          <a:xfrm>
            <a:off x="2075532" y="939530"/>
            <a:ext cx="7879396" cy="5149730"/>
          </a:xfrm>
          <a:prstGeom prst="rect">
            <a:avLst/>
          </a:prstGeom>
        </p:spPr>
      </p:pic>
      <p:sp>
        <p:nvSpPr>
          <p:cNvPr id="2" name="Rectangle 1">
            <a:extLst>
              <a:ext uri="{FF2B5EF4-FFF2-40B4-BE49-F238E27FC236}">
                <a16:creationId xmlns:a16="http://schemas.microsoft.com/office/drawing/2014/main" id="{9A440442-03D1-4644-A714-2E0D43489646}"/>
              </a:ext>
            </a:extLst>
          </p:cNvPr>
          <p:cNvSpPr/>
          <p:nvPr/>
        </p:nvSpPr>
        <p:spPr>
          <a:xfrm>
            <a:off x="1814025" y="5165571"/>
            <a:ext cx="1647592" cy="338554"/>
          </a:xfrm>
          <a:prstGeom prst="rect">
            <a:avLst/>
          </a:prstGeom>
          <a:solidFill>
            <a:schemeClr val="bg1"/>
          </a:solidFill>
        </p:spPr>
        <p:txBody>
          <a:bodyPr wrap="square">
            <a:spAutoFit/>
          </a:bodyPr>
          <a:lstStyle/>
          <a:p>
            <a:r>
              <a:rPr lang="en-US" sz="1600" dirty="0"/>
              <a:t>Home ownership</a:t>
            </a:r>
          </a:p>
        </p:txBody>
      </p:sp>
      <p:sp>
        <p:nvSpPr>
          <p:cNvPr id="3" name="TextBox 2">
            <a:extLst>
              <a:ext uri="{FF2B5EF4-FFF2-40B4-BE49-F238E27FC236}">
                <a16:creationId xmlns:a16="http://schemas.microsoft.com/office/drawing/2014/main" id="{8B794F4B-D21E-8449-953B-E0CBBFE8A2F6}"/>
              </a:ext>
            </a:extLst>
          </p:cNvPr>
          <p:cNvSpPr txBox="1"/>
          <p:nvPr/>
        </p:nvSpPr>
        <p:spPr>
          <a:xfrm>
            <a:off x="1700737" y="5504125"/>
            <a:ext cx="1789908" cy="584775"/>
          </a:xfrm>
          <a:prstGeom prst="rect">
            <a:avLst/>
          </a:prstGeom>
          <a:solidFill>
            <a:schemeClr val="bg1"/>
          </a:solidFill>
        </p:spPr>
        <p:txBody>
          <a:bodyPr wrap="square" rtlCol="0">
            <a:spAutoFit/>
          </a:bodyPr>
          <a:lstStyle/>
          <a:p>
            <a:r>
              <a:rPr lang="en-US" sz="1600" dirty="0"/>
              <a:t>Number of months since last record</a:t>
            </a:r>
          </a:p>
        </p:txBody>
      </p:sp>
      <p:sp>
        <p:nvSpPr>
          <p:cNvPr id="15" name="Rectangle 14">
            <a:extLst>
              <a:ext uri="{FF2B5EF4-FFF2-40B4-BE49-F238E27FC236}">
                <a16:creationId xmlns:a16="http://schemas.microsoft.com/office/drawing/2014/main" id="{5821723E-E686-714E-9DEE-3A4BD2EEABCC}"/>
              </a:ext>
            </a:extLst>
          </p:cNvPr>
          <p:cNvSpPr/>
          <p:nvPr/>
        </p:nvSpPr>
        <p:spPr>
          <a:xfrm>
            <a:off x="1700737" y="5118762"/>
            <a:ext cx="8254191" cy="9701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83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extLst>
              <p:ext uri="{D42A27DB-BD31-4B8C-83A1-F6EECF244321}">
                <p14:modId xmlns:p14="http://schemas.microsoft.com/office/powerpoint/2010/main" val="3022012980"/>
              </p:ext>
            </p:extLst>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Tree>
    <p:extLst>
      <p:ext uri="{BB962C8B-B14F-4D97-AF65-F5344CB8AC3E}">
        <p14:creationId xmlns:p14="http://schemas.microsoft.com/office/powerpoint/2010/main" val="39131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16" name="TextBox 23">
            <a:extLst>
              <a:ext uri="{FF2B5EF4-FFF2-40B4-BE49-F238E27FC236}">
                <a16:creationId xmlns:a16="http://schemas.microsoft.com/office/drawing/2014/main" id="{4B5FE20B-29D5-5D43-BBC3-0D3F77FC7133}"/>
              </a:ext>
            </a:extLst>
          </p:cNvPr>
          <p:cNvSpPr txBox="1"/>
          <p:nvPr/>
        </p:nvSpPr>
        <p:spPr>
          <a:xfrm>
            <a:off x="3799867" y="1643961"/>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True Negative </a:t>
            </a:r>
            <a:endParaRPr sz="3200" dirty="0">
              <a:solidFill>
                <a:schemeClr val="tx1"/>
              </a:solidFill>
            </a:endParaRPr>
          </a:p>
        </p:txBody>
      </p:sp>
      <p:sp>
        <p:nvSpPr>
          <p:cNvPr id="17" name="TextBox 23">
            <a:extLst>
              <a:ext uri="{FF2B5EF4-FFF2-40B4-BE49-F238E27FC236}">
                <a16:creationId xmlns:a16="http://schemas.microsoft.com/office/drawing/2014/main" id="{FF816081-9B01-5242-A0B0-9EF6EF947A1A}"/>
              </a:ext>
            </a:extLst>
          </p:cNvPr>
          <p:cNvSpPr txBox="1"/>
          <p:nvPr/>
        </p:nvSpPr>
        <p:spPr>
          <a:xfrm>
            <a:off x="6743661" y="3632386"/>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True </a:t>
            </a:r>
          </a:p>
          <a:p>
            <a:r>
              <a:rPr lang="en-US" sz="3200" dirty="0">
                <a:solidFill>
                  <a:schemeClr val="tx1"/>
                </a:solidFill>
              </a:rPr>
              <a:t>Positive </a:t>
            </a:r>
            <a:endParaRPr sz="3200" dirty="0">
              <a:solidFill>
                <a:schemeClr val="tx1"/>
              </a:solidFill>
            </a:endParaRPr>
          </a:p>
        </p:txBody>
      </p:sp>
      <p:sp>
        <p:nvSpPr>
          <p:cNvPr id="24" name="TextBox 23">
            <a:extLst>
              <a:ext uri="{FF2B5EF4-FFF2-40B4-BE49-F238E27FC236}">
                <a16:creationId xmlns:a16="http://schemas.microsoft.com/office/drawing/2014/main" id="{573F1FB0-FFE8-9447-8C30-44D54BA86450}"/>
              </a:ext>
            </a:extLst>
          </p:cNvPr>
          <p:cNvSpPr txBox="1"/>
          <p:nvPr/>
        </p:nvSpPr>
        <p:spPr>
          <a:xfrm>
            <a:off x="6743661" y="1643961"/>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False </a:t>
            </a:r>
          </a:p>
          <a:p>
            <a:r>
              <a:rPr lang="en-US" sz="3200" dirty="0">
                <a:solidFill>
                  <a:schemeClr val="tx1"/>
                </a:solidFill>
              </a:rPr>
              <a:t>Positive </a:t>
            </a:r>
            <a:endParaRPr sz="3200" dirty="0">
              <a:solidFill>
                <a:schemeClr val="tx1"/>
              </a:solidFill>
            </a:endParaRPr>
          </a:p>
        </p:txBody>
      </p:sp>
      <p:sp>
        <p:nvSpPr>
          <p:cNvPr id="25" name="TextBox 23">
            <a:extLst>
              <a:ext uri="{FF2B5EF4-FFF2-40B4-BE49-F238E27FC236}">
                <a16:creationId xmlns:a16="http://schemas.microsoft.com/office/drawing/2014/main" id="{45414823-9326-0C42-83C8-35DE8FB34D01}"/>
              </a:ext>
            </a:extLst>
          </p:cNvPr>
          <p:cNvSpPr txBox="1"/>
          <p:nvPr/>
        </p:nvSpPr>
        <p:spPr>
          <a:xfrm>
            <a:off x="3783518" y="3632386"/>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False Negative </a:t>
            </a:r>
            <a:endParaRPr sz="3200" dirty="0">
              <a:solidFill>
                <a:schemeClr val="tx1"/>
              </a:solidFill>
            </a:endParaRPr>
          </a:p>
        </p:txBody>
      </p:sp>
    </p:spTree>
    <p:extLst>
      <p:ext uri="{BB962C8B-B14F-4D97-AF65-F5344CB8AC3E}">
        <p14:creationId xmlns:p14="http://schemas.microsoft.com/office/powerpoint/2010/main" val="2259828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16" name="TextBox 23">
            <a:extLst>
              <a:ext uri="{FF2B5EF4-FFF2-40B4-BE49-F238E27FC236}">
                <a16:creationId xmlns:a16="http://schemas.microsoft.com/office/drawing/2014/main" id="{4B5FE20B-29D5-5D43-BBC3-0D3F77FC7133}"/>
              </a:ext>
            </a:extLst>
          </p:cNvPr>
          <p:cNvSpPr txBox="1"/>
          <p:nvPr/>
        </p:nvSpPr>
        <p:spPr>
          <a:xfrm>
            <a:off x="3799867" y="1643961"/>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True Negative </a:t>
            </a:r>
            <a:endParaRPr sz="3200" dirty="0">
              <a:solidFill>
                <a:schemeClr val="tx1"/>
              </a:solidFill>
            </a:endParaRPr>
          </a:p>
        </p:txBody>
      </p:sp>
      <p:sp>
        <p:nvSpPr>
          <p:cNvPr id="24" name="TextBox 23">
            <a:extLst>
              <a:ext uri="{FF2B5EF4-FFF2-40B4-BE49-F238E27FC236}">
                <a16:creationId xmlns:a16="http://schemas.microsoft.com/office/drawing/2014/main" id="{573F1FB0-FFE8-9447-8C30-44D54BA86450}"/>
              </a:ext>
            </a:extLst>
          </p:cNvPr>
          <p:cNvSpPr txBox="1"/>
          <p:nvPr/>
        </p:nvSpPr>
        <p:spPr>
          <a:xfrm>
            <a:off x="6743661" y="1643961"/>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False </a:t>
            </a:r>
          </a:p>
          <a:p>
            <a:r>
              <a:rPr lang="en-US" sz="3200" dirty="0">
                <a:solidFill>
                  <a:schemeClr val="tx1"/>
                </a:solidFill>
              </a:rPr>
              <a:t>Positive </a:t>
            </a:r>
            <a:endParaRPr sz="3200" dirty="0">
              <a:solidFill>
                <a:schemeClr val="tx1"/>
              </a:solidFill>
            </a:endParaRPr>
          </a:p>
        </p:txBody>
      </p:sp>
      <p:sp>
        <p:nvSpPr>
          <p:cNvPr id="27" name="Rectangle 26">
            <a:extLst>
              <a:ext uri="{FF2B5EF4-FFF2-40B4-BE49-F238E27FC236}">
                <a16:creationId xmlns:a16="http://schemas.microsoft.com/office/drawing/2014/main" id="{38BBA11C-E153-B947-8B33-B92C9629EC10}"/>
              </a:ext>
            </a:extLst>
          </p:cNvPr>
          <p:cNvSpPr/>
          <p:nvPr/>
        </p:nvSpPr>
        <p:spPr>
          <a:xfrm>
            <a:off x="3220375" y="1105998"/>
            <a:ext cx="6061819" cy="2119616"/>
          </a:xfrm>
          <a:prstGeom prst="rect">
            <a:avLst/>
          </a:prstGeom>
          <a:noFill/>
          <a:ln w="76200">
            <a:solidFill>
              <a:srgbClr val="FEF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73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60B44F-79B0-184A-9FEF-6456EAB11931}"/>
              </a:ext>
            </a:extLst>
          </p:cNvPr>
          <p:cNvSpPr/>
          <p:nvPr/>
        </p:nvSpPr>
        <p:spPr>
          <a:xfrm>
            <a:off x="-1" y="0"/>
            <a:ext cx="6578601" cy="6858000"/>
          </a:xfrm>
          <a:prstGeom prst="rect">
            <a:avLst/>
          </a:prstGeom>
          <a:solidFill>
            <a:srgbClr val="E4AFB0">
              <a:alpha val="81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317184" y="38645"/>
            <a:ext cx="10515600" cy="1325563"/>
          </a:xfrm>
        </p:spPr>
        <p:txBody>
          <a:bodyPr>
            <a:normAutofit/>
          </a:bodyPr>
          <a:lstStyle/>
          <a:p>
            <a:r>
              <a:rPr lang="en-US" sz="2800" dirty="0">
                <a:latin typeface="Franklin Gothic Medium" panose="020B0603020102020204" pitchFamily="34" charset="0"/>
              </a:rPr>
              <a:t>Why is managing credit risk important?</a:t>
            </a:r>
            <a:endParaRPr lang="en-US" sz="2800" dirty="0"/>
          </a:p>
        </p:txBody>
      </p:sp>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229481" y="1185856"/>
            <a:ext cx="5954222" cy="3468176"/>
          </a:xfrm>
        </p:spPr>
        <p:txBody>
          <a:bodyPr>
            <a:normAutofit/>
          </a:bodyPr>
          <a:lstStyle/>
          <a:p>
            <a:r>
              <a:rPr lang="en-US" sz="2400" dirty="0"/>
              <a:t>Credit risk = Late repayment or default</a:t>
            </a:r>
          </a:p>
          <a:p>
            <a:pPr marL="0" indent="0">
              <a:buNone/>
            </a:pPr>
            <a:endParaRPr lang="en-US" sz="2400" dirty="0"/>
          </a:p>
        </p:txBody>
      </p:sp>
      <p:sp>
        <p:nvSpPr>
          <p:cNvPr id="4" name="Rectangle 13">
            <a:extLst>
              <a:ext uri="{FF2B5EF4-FFF2-40B4-BE49-F238E27FC236}">
                <a16:creationId xmlns:a16="http://schemas.microsoft.com/office/drawing/2014/main" id="{CEBF44D1-D904-5440-BC3B-029427A107C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4DBD2D35-C8B0-984A-9429-7C61D7632CB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F3BBEB37-72D1-FD41-BAC0-8EA2DAE51CA0}"/>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0" name="Table 9">
            <a:extLst>
              <a:ext uri="{FF2B5EF4-FFF2-40B4-BE49-F238E27FC236}">
                <a16:creationId xmlns:a16="http://schemas.microsoft.com/office/drawing/2014/main" id="{E408D7EF-574D-744A-B615-1F53CCC16F32}"/>
              </a:ext>
            </a:extLst>
          </p:cNvPr>
          <p:cNvGraphicFramePr>
            <a:graphicFrameLocks noGrp="1"/>
          </p:cNvGraphicFramePr>
          <p:nvPr>
            <p:extLst>
              <p:ext uri="{D42A27DB-BD31-4B8C-83A1-F6EECF244321}">
                <p14:modId xmlns:p14="http://schemas.microsoft.com/office/powerpoint/2010/main" val="1931314169"/>
              </p:ext>
            </p:extLst>
          </p:nvPr>
        </p:nvGraphicFramePr>
        <p:xfrm>
          <a:off x="0" y="652117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pic>
        <p:nvPicPr>
          <p:cNvPr id="11" name="Picture 10">
            <a:extLst>
              <a:ext uri="{FF2B5EF4-FFF2-40B4-BE49-F238E27FC236}">
                <a16:creationId xmlns:a16="http://schemas.microsoft.com/office/drawing/2014/main" id="{05960459-D0FA-BF46-BE0E-4B5383EFC9B0}"/>
              </a:ext>
            </a:extLst>
          </p:cNvPr>
          <p:cNvPicPr>
            <a:picLocks noChangeAspect="1"/>
          </p:cNvPicPr>
          <p:nvPr/>
        </p:nvPicPr>
        <p:blipFill rotWithShape="1">
          <a:blip r:embed="rId3"/>
          <a:srcRect l="17539"/>
          <a:stretch/>
        </p:blipFill>
        <p:spPr>
          <a:xfrm>
            <a:off x="6500888" y="-77291"/>
            <a:ext cx="7431313" cy="6598466"/>
          </a:xfrm>
          <a:prstGeom prst="rect">
            <a:avLst/>
          </a:prstGeom>
        </p:spPr>
      </p:pic>
    </p:spTree>
    <p:extLst>
      <p:ext uri="{BB962C8B-B14F-4D97-AF65-F5344CB8AC3E}">
        <p14:creationId xmlns:p14="http://schemas.microsoft.com/office/powerpoint/2010/main" val="1674072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extLst>
              <p:ext uri="{D42A27DB-BD31-4B8C-83A1-F6EECF244321}">
                <p14:modId xmlns:p14="http://schemas.microsoft.com/office/powerpoint/2010/main" val="2367621723"/>
              </p:ext>
            </p:extLst>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0" y="1847067"/>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3088" y="3920694"/>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25" name="TextBox 24">
            <a:extLst>
              <a:ext uri="{FF2B5EF4-FFF2-40B4-BE49-F238E27FC236}">
                <a16:creationId xmlns:a16="http://schemas.microsoft.com/office/drawing/2014/main" id="{2BF4A6E5-4FA3-6A4C-9CA9-3EFB0A98FB10}"/>
              </a:ext>
            </a:extLst>
          </p:cNvPr>
          <p:cNvSpPr txBox="1"/>
          <p:nvPr/>
        </p:nvSpPr>
        <p:spPr>
          <a:xfrm>
            <a:off x="4312785" y="1662401"/>
            <a:ext cx="3868175" cy="1077218"/>
          </a:xfrm>
          <a:prstGeom prst="rect">
            <a:avLst/>
          </a:prstGeom>
          <a:noFill/>
        </p:spPr>
        <p:txBody>
          <a:bodyPr wrap="none" rtlCol="0">
            <a:spAutoFit/>
          </a:bodyPr>
          <a:lstStyle/>
          <a:p>
            <a:pPr algn="ctr"/>
            <a:r>
              <a:rPr lang="en-US" sz="3200" dirty="0"/>
              <a:t>Benefit = </a:t>
            </a:r>
          </a:p>
          <a:p>
            <a:pPr algn="ctr"/>
            <a:r>
              <a:rPr lang="en-US" sz="3200" dirty="0"/>
              <a:t>Total interest received</a:t>
            </a:r>
          </a:p>
        </p:txBody>
      </p:sp>
    </p:spTree>
    <p:extLst>
      <p:ext uri="{BB962C8B-B14F-4D97-AF65-F5344CB8AC3E}">
        <p14:creationId xmlns:p14="http://schemas.microsoft.com/office/powerpoint/2010/main" val="127147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455170"/>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39647" y="-1328341"/>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2975156" y="-1328341"/>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459938" y="-1356685"/>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extLst>
              <p:ext uri="{D42A27DB-BD31-4B8C-83A1-F6EECF244321}">
                <p14:modId xmlns:p14="http://schemas.microsoft.com/office/powerpoint/2010/main" val="76107449"/>
              </p:ext>
            </p:extLst>
          </p:nvPr>
        </p:nvGraphicFramePr>
        <p:xfrm>
          <a:off x="3211551" y="1030827"/>
          <a:ext cx="6070644" cy="4317614"/>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303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01457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29" name="TextBox 23">
            <a:extLst>
              <a:ext uri="{FF2B5EF4-FFF2-40B4-BE49-F238E27FC236}">
                <a16:creationId xmlns:a16="http://schemas.microsoft.com/office/drawing/2014/main" id="{74859AB2-079D-1A4C-B7C8-606CEB5B363A}"/>
              </a:ext>
            </a:extLst>
          </p:cNvPr>
          <p:cNvSpPr txBox="1"/>
          <p:nvPr/>
        </p:nvSpPr>
        <p:spPr>
          <a:xfrm>
            <a:off x="6273895" y="1390955"/>
            <a:ext cx="5703288" cy="203132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pPr algn="l"/>
            <a:r>
              <a:rPr lang="en-US" sz="1800" b="0" dirty="0">
                <a:solidFill>
                  <a:schemeClr val="tx1"/>
                </a:solidFill>
              </a:rPr>
              <a:t>Costs:</a:t>
            </a:r>
          </a:p>
          <a:p>
            <a:pPr marL="285750" indent="-285750" algn="l">
              <a:buFontTx/>
              <a:buChar char="-"/>
            </a:pPr>
            <a:r>
              <a:rPr lang="en-US" sz="1800" b="0" dirty="0">
                <a:solidFill>
                  <a:schemeClr val="tx1"/>
                </a:solidFill>
              </a:rPr>
              <a:t>       interest rate </a:t>
            </a:r>
          </a:p>
          <a:p>
            <a:pPr marL="342900" indent="-342900" algn="l">
              <a:buFont typeface="Wingdings" pitchFamily="2" charset="2"/>
              <a:buChar char="à"/>
            </a:pPr>
            <a:r>
              <a:rPr lang="en-US" sz="1800" b="0" dirty="0">
                <a:solidFill>
                  <a:schemeClr val="tx1"/>
                </a:solidFill>
              </a:rPr>
              <a:t>less customers </a:t>
            </a:r>
            <a:r>
              <a:rPr lang="en-US" sz="1800" b="0" dirty="0">
                <a:solidFill>
                  <a:schemeClr val="tx1"/>
                </a:solidFill>
                <a:sym typeface="Wingdings" pitchFamily="2" charset="2"/>
              </a:rPr>
              <a:t> </a:t>
            </a:r>
          </a:p>
          <a:p>
            <a:pPr algn="l"/>
            <a:endParaRPr lang="en-US" sz="1800" b="0" dirty="0">
              <a:solidFill>
                <a:schemeClr val="tx1"/>
              </a:solidFill>
              <a:sym typeface="Wingdings" pitchFamily="2" charset="2"/>
            </a:endParaRPr>
          </a:p>
          <a:p>
            <a:pPr marL="285750" indent="-285750" algn="l">
              <a:buFontTx/>
              <a:buChar char="-"/>
            </a:pPr>
            <a:r>
              <a:rPr lang="en-US" sz="1800" b="0" dirty="0">
                <a:solidFill>
                  <a:schemeClr val="tx1"/>
                </a:solidFill>
                <a:sym typeface="Wingdings" pitchFamily="2" charset="2"/>
              </a:rPr>
              <a:t>Intangible costs </a:t>
            </a:r>
          </a:p>
          <a:p>
            <a:pPr algn="l"/>
            <a:r>
              <a:rPr lang="en-US" sz="1800" b="0" dirty="0">
                <a:solidFill>
                  <a:schemeClr val="tx1"/>
                </a:solidFill>
                <a:sym typeface="Wingdings" pitchFamily="2" charset="2"/>
              </a:rPr>
              <a:t>e.g. Brand reputation, </a:t>
            </a:r>
          </a:p>
          <a:p>
            <a:pPr algn="l"/>
            <a:r>
              <a:rPr lang="en-US" sz="1800" b="0" dirty="0">
                <a:solidFill>
                  <a:schemeClr val="tx1"/>
                </a:solidFill>
                <a:sym typeface="Wingdings" pitchFamily="2" charset="2"/>
              </a:rPr>
              <a:t>customer service</a:t>
            </a:r>
            <a:endParaRPr lang="en-US" sz="1800" b="0" dirty="0">
              <a:solidFill>
                <a:schemeClr val="tx1"/>
              </a:solidFill>
            </a:endParaRPr>
          </a:p>
        </p:txBody>
      </p:sp>
      <p:pic>
        <p:nvPicPr>
          <p:cNvPr id="30" name="Picture 29">
            <a:extLst>
              <a:ext uri="{FF2B5EF4-FFF2-40B4-BE49-F238E27FC236}">
                <a16:creationId xmlns:a16="http://schemas.microsoft.com/office/drawing/2014/main" id="{A382DDE1-58F6-4442-9A90-9AC7D37C54AE}"/>
              </a:ext>
            </a:extLst>
          </p:cNvPr>
          <p:cNvPicPr>
            <a:picLocks noChangeAspect="1"/>
          </p:cNvPicPr>
          <p:nvPr/>
        </p:nvPicPr>
        <p:blipFill>
          <a:blip r:embed="rId3"/>
          <a:stretch>
            <a:fillRect/>
          </a:stretch>
        </p:blipFill>
        <p:spPr>
          <a:xfrm>
            <a:off x="6591693" y="1667787"/>
            <a:ext cx="371173" cy="371173"/>
          </a:xfrm>
          <a:prstGeom prst="rect">
            <a:avLst/>
          </a:prstGeom>
        </p:spPr>
      </p:pic>
      <p:pic>
        <p:nvPicPr>
          <p:cNvPr id="31" name="Picture 30">
            <a:extLst>
              <a:ext uri="{FF2B5EF4-FFF2-40B4-BE49-F238E27FC236}">
                <a16:creationId xmlns:a16="http://schemas.microsoft.com/office/drawing/2014/main" id="{8DD31A29-C179-A94A-9019-B063C983E319}"/>
              </a:ext>
            </a:extLst>
          </p:cNvPr>
          <p:cNvPicPr>
            <a:picLocks noChangeAspect="1"/>
          </p:cNvPicPr>
          <p:nvPr/>
        </p:nvPicPr>
        <p:blipFill rotWithShape="1">
          <a:blip r:embed="rId4"/>
          <a:srcRect l="14693" t="18798" r="17073" b="18225"/>
          <a:stretch/>
        </p:blipFill>
        <p:spPr>
          <a:xfrm>
            <a:off x="8385420" y="1930834"/>
            <a:ext cx="402157" cy="371174"/>
          </a:xfrm>
          <a:prstGeom prst="rect">
            <a:avLst/>
          </a:prstGeom>
        </p:spPr>
      </p:pic>
      <p:sp>
        <p:nvSpPr>
          <p:cNvPr id="32" name="TextBox 31">
            <a:extLst>
              <a:ext uri="{FF2B5EF4-FFF2-40B4-BE49-F238E27FC236}">
                <a16:creationId xmlns:a16="http://schemas.microsoft.com/office/drawing/2014/main" id="{030EA29D-189D-334C-A5A0-CAD139D3EE8B}"/>
              </a:ext>
            </a:extLst>
          </p:cNvPr>
          <p:cNvSpPr txBox="1"/>
          <p:nvPr/>
        </p:nvSpPr>
        <p:spPr>
          <a:xfrm>
            <a:off x="6660928" y="1034456"/>
            <a:ext cx="2079755"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2400" dirty="0">
                <a:solidFill>
                  <a:schemeClr val="tx1"/>
                </a:solidFill>
              </a:rPr>
              <a:t>False Positive </a:t>
            </a:r>
            <a:endParaRPr sz="2400" dirty="0">
              <a:solidFill>
                <a:schemeClr val="tx1"/>
              </a:solidFill>
            </a:endParaRPr>
          </a:p>
        </p:txBody>
      </p:sp>
    </p:spTree>
    <p:extLst>
      <p:ext uri="{BB962C8B-B14F-4D97-AF65-F5344CB8AC3E}">
        <p14:creationId xmlns:p14="http://schemas.microsoft.com/office/powerpoint/2010/main" val="128281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17" name="TextBox 23">
            <a:extLst>
              <a:ext uri="{FF2B5EF4-FFF2-40B4-BE49-F238E27FC236}">
                <a16:creationId xmlns:a16="http://schemas.microsoft.com/office/drawing/2014/main" id="{FF816081-9B01-5242-A0B0-9EF6EF947A1A}"/>
              </a:ext>
            </a:extLst>
          </p:cNvPr>
          <p:cNvSpPr txBox="1"/>
          <p:nvPr/>
        </p:nvSpPr>
        <p:spPr>
          <a:xfrm>
            <a:off x="6743661" y="3632386"/>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True </a:t>
            </a:r>
          </a:p>
          <a:p>
            <a:r>
              <a:rPr lang="en-US" sz="3200" dirty="0">
                <a:solidFill>
                  <a:schemeClr val="tx1"/>
                </a:solidFill>
              </a:rPr>
              <a:t>Positive </a:t>
            </a:r>
            <a:endParaRPr sz="3200" dirty="0">
              <a:solidFill>
                <a:schemeClr val="tx1"/>
              </a:solidFill>
            </a:endParaRPr>
          </a:p>
        </p:txBody>
      </p:sp>
      <p:sp>
        <p:nvSpPr>
          <p:cNvPr id="25" name="TextBox 23">
            <a:extLst>
              <a:ext uri="{FF2B5EF4-FFF2-40B4-BE49-F238E27FC236}">
                <a16:creationId xmlns:a16="http://schemas.microsoft.com/office/drawing/2014/main" id="{45414823-9326-0C42-83C8-35DE8FB34D01}"/>
              </a:ext>
            </a:extLst>
          </p:cNvPr>
          <p:cNvSpPr txBox="1"/>
          <p:nvPr/>
        </p:nvSpPr>
        <p:spPr>
          <a:xfrm>
            <a:off x="3783518" y="3632386"/>
            <a:ext cx="2079755" cy="10772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3200" dirty="0">
                <a:solidFill>
                  <a:schemeClr val="tx1"/>
                </a:solidFill>
              </a:rPr>
              <a:t>False Negative </a:t>
            </a:r>
            <a:endParaRPr sz="3200" dirty="0">
              <a:solidFill>
                <a:schemeClr val="tx1"/>
              </a:solidFill>
            </a:endParaRPr>
          </a:p>
        </p:txBody>
      </p:sp>
      <p:sp>
        <p:nvSpPr>
          <p:cNvPr id="27" name="Rectangle 26">
            <a:extLst>
              <a:ext uri="{FF2B5EF4-FFF2-40B4-BE49-F238E27FC236}">
                <a16:creationId xmlns:a16="http://schemas.microsoft.com/office/drawing/2014/main" id="{7F28A48B-819E-AE40-81C9-6DCA4ED0B836}"/>
              </a:ext>
            </a:extLst>
          </p:cNvPr>
          <p:cNvSpPr/>
          <p:nvPr/>
        </p:nvSpPr>
        <p:spPr>
          <a:xfrm>
            <a:off x="3211551" y="3213942"/>
            <a:ext cx="6070644" cy="2105534"/>
          </a:xfrm>
          <a:prstGeom prst="rect">
            <a:avLst/>
          </a:prstGeom>
          <a:noFill/>
          <a:ln w="76200">
            <a:solidFill>
              <a:srgbClr val="D3A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527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extLst>
              <p:ext uri="{D42A27DB-BD31-4B8C-83A1-F6EECF244321}">
                <p14:modId xmlns:p14="http://schemas.microsoft.com/office/powerpoint/2010/main" val="4041677020"/>
              </p:ext>
            </p:extLst>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24" name="TextBox 23">
            <a:extLst>
              <a:ext uri="{FF2B5EF4-FFF2-40B4-BE49-F238E27FC236}">
                <a16:creationId xmlns:a16="http://schemas.microsoft.com/office/drawing/2014/main" id="{9C98B026-7040-3E4D-B4F2-77F5792479FC}"/>
              </a:ext>
            </a:extLst>
          </p:cNvPr>
          <p:cNvSpPr txBox="1"/>
          <p:nvPr/>
        </p:nvSpPr>
        <p:spPr>
          <a:xfrm>
            <a:off x="3959625" y="3772597"/>
            <a:ext cx="4628539" cy="95410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pPr lvl="0">
              <a:defRPr/>
            </a:pPr>
            <a:r>
              <a:rPr lang="en-US" sz="2800" b="0" dirty="0">
                <a:solidFill>
                  <a:schemeClr val="tx1"/>
                </a:solidFill>
              </a:rPr>
              <a:t>Cost = </a:t>
            </a:r>
          </a:p>
          <a:p>
            <a:pPr lvl="0">
              <a:defRPr/>
            </a:pPr>
            <a:r>
              <a:rPr lang="en-US" sz="2800" b="0" dirty="0">
                <a:solidFill>
                  <a:schemeClr val="tx1"/>
                </a:solidFill>
              </a:rPr>
              <a:t>Loan amount - Total payment</a:t>
            </a:r>
          </a:p>
        </p:txBody>
      </p:sp>
    </p:spTree>
    <p:extLst>
      <p:ext uri="{BB962C8B-B14F-4D97-AF65-F5344CB8AC3E}">
        <p14:creationId xmlns:p14="http://schemas.microsoft.com/office/powerpoint/2010/main" val="118269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AD4">
            <a:alpha val="25000"/>
          </a:srgb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98DF8-8004-E346-B8B5-DCA1863A8D69}"/>
              </a:ext>
            </a:extLst>
          </p:cNvPr>
          <p:cNvSpPr/>
          <p:nvPr/>
        </p:nvSpPr>
        <p:spPr>
          <a:xfrm>
            <a:off x="-2363" y="-118375"/>
            <a:ext cx="12194363" cy="6976375"/>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E1F13B44-051E-EF47-AE54-7BD9B6EB7B03}"/>
              </a:ext>
            </a:extLst>
          </p:cNvPr>
          <p:cNvSpPr/>
          <p:nvPr/>
        </p:nvSpPr>
        <p:spPr>
          <a:xfrm>
            <a:off x="589784" y="-1070686"/>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DAC7C781-BFA9-6F4B-9EC0-3AAFD4F85103}"/>
              </a:ext>
            </a:extLst>
          </p:cNvPr>
          <p:cNvSpPr/>
          <p:nvPr/>
        </p:nvSpPr>
        <p:spPr>
          <a:xfrm>
            <a:off x="3038347" y="-1165830"/>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5ED7A7CA-4201-A543-A96C-0B910AD5C9E8}"/>
              </a:ext>
            </a:extLst>
          </p:cNvPr>
          <p:cNvSpPr/>
          <p:nvPr/>
        </p:nvSpPr>
        <p:spPr>
          <a:xfrm>
            <a:off x="5537047" y="-1211040"/>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8" name="Table 17">
            <a:extLst>
              <a:ext uri="{FF2B5EF4-FFF2-40B4-BE49-F238E27FC236}">
                <a16:creationId xmlns:a16="http://schemas.microsoft.com/office/drawing/2014/main" id="{7967418C-72D5-0542-83E8-4A942B409898}"/>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9" name="Content Placeholder 8">
            <a:extLst>
              <a:ext uri="{FF2B5EF4-FFF2-40B4-BE49-F238E27FC236}">
                <a16:creationId xmlns:a16="http://schemas.microsoft.com/office/drawing/2014/main" id="{3EE30C8F-B224-6346-97D6-B8CDFC039955}"/>
              </a:ext>
            </a:extLst>
          </p:cNvPr>
          <p:cNvGraphicFramePr>
            <a:graphicFrameLocks/>
          </p:cNvGraphicFramePr>
          <p:nvPr/>
        </p:nvGraphicFramePr>
        <p:xfrm>
          <a:off x="3211551" y="1105998"/>
          <a:ext cx="6070644" cy="4235482"/>
        </p:xfrm>
        <a:graphic>
          <a:graphicData uri="http://schemas.openxmlformats.org/drawingml/2006/table">
            <a:tbl>
              <a:tblPr firstRow="1" bandRow="1">
                <a:tableStyleId>{5940675A-B579-460E-94D1-54222C63F5DA}</a:tableStyleId>
              </a:tblPr>
              <a:tblGrid>
                <a:gridCol w="3035322">
                  <a:extLst>
                    <a:ext uri="{9D8B030D-6E8A-4147-A177-3AD203B41FA5}">
                      <a16:colId xmlns:a16="http://schemas.microsoft.com/office/drawing/2014/main" val="1572597372"/>
                    </a:ext>
                  </a:extLst>
                </a:gridCol>
                <a:gridCol w="3035322">
                  <a:extLst>
                    <a:ext uri="{9D8B030D-6E8A-4147-A177-3AD203B41FA5}">
                      <a16:colId xmlns:a16="http://schemas.microsoft.com/office/drawing/2014/main" val="182100794"/>
                    </a:ext>
                  </a:extLst>
                </a:gridCol>
              </a:tblGrid>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3910814"/>
                  </a:ext>
                </a:extLst>
              </a:tr>
              <a:tr h="211774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704472"/>
                  </a:ext>
                </a:extLst>
              </a:tr>
            </a:tbl>
          </a:graphicData>
        </a:graphic>
      </p:graphicFrame>
      <p:sp>
        <p:nvSpPr>
          <p:cNvPr id="14" name="TextBox 13">
            <a:extLst>
              <a:ext uri="{FF2B5EF4-FFF2-40B4-BE49-F238E27FC236}">
                <a16:creationId xmlns:a16="http://schemas.microsoft.com/office/drawing/2014/main" id="{C8852DBA-1DE2-A84E-85F1-2D41E2BAC098}"/>
              </a:ext>
            </a:extLst>
          </p:cNvPr>
          <p:cNvSpPr txBox="1"/>
          <p:nvPr/>
        </p:nvSpPr>
        <p:spPr>
          <a:xfrm>
            <a:off x="814050" y="2978546"/>
            <a:ext cx="974947" cy="461665"/>
          </a:xfrm>
          <a:prstGeom prst="rect">
            <a:avLst/>
          </a:prstGeom>
          <a:noFill/>
        </p:spPr>
        <p:txBody>
          <a:bodyPr wrap="none" rtlCol="0">
            <a:spAutoFit/>
          </a:bodyPr>
          <a:lstStyle/>
          <a:p>
            <a:r>
              <a:rPr lang="en-US" sz="2400" dirty="0"/>
              <a:t>Actual</a:t>
            </a:r>
          </a:p>
        </p:txBody>
      </p:sp>
      <p:sp>
        <p:nvSpPr>
          <p:cNvPr id="20" name="TextBox 19">
            <a:extLst>
              <a:ext uri="{FF2B5EF4-FFF2-40B4-BE49-F238E27FC236}">
                <a16:creationId xmlns:a16="http://schemas.microsoft.com/office/drawing/2014/main" id="{F851775B-4A2E-4146-AB32-ABD2115C6798}"/>
              </a:ext>
            </a:extLst>
          </p:cNvPr>
          <p:cNvSpPr txBox="1"/>
          <p:nvPr/>
        </p:nvSpPr>
        <p:spPr>
          <a:xfrm>
            <a:off x="5584925" y="5957942"/>
            <a:ext cx="1377941" cy="461665"/>
          </a:xfrm>
          <a:prstGeom prst="rect">
            <a:avLst/>
          </a:prstGeom>
          <a:noFill/>
        </p:spPr>
        <p:txBody>
          <a:bodyPr wrap="none" rtlCol="0">
            <a:spAutoFit/>
          </a:bodyPr>
          <a:lstStyle/>
          <a:p>
            <a:r>
              <a:rPr lang="en-US" sz="2400" dirty="0"/>
              <a:t>Predicted</a:t>
            </a:r>
          </a:p>
        </p:txBody>
      </p:sp>
      <p:sp>
        <p:nvSpPr>
          <p:cNvPr id="21" name="TextBox 20">
            <a:extLst>
              <a:ext uri="{FF2B5EF4-FFF2-40B4-BE49-F238E27FC236}">
                <a16:creationId xmlns:a16="http://schemas.microsoft.com/office/drawing/2014/main" id="{E7C17E07-E66B-9B41-87BE-36773CFA5E89}"/>
              </a:ext>
            </a:extLst>
          </p:cNvPr>
          <p:cNvSpPr txBox="1"/>
          <p:nvPr/>
        </p:nvSpPr>
        <p:spPr>
          <a:xfrm>
            <a:off x="2158522" y="2158106"/>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2" name="TextBox 21">
            <a:extLst>
              <a:ext uri="{FF2B5EF4-FFF2-40B4-BE49-F238E27FC236}">
                <a16:creationId xmlns:a16="http://schemas.microsoft.com/office/drawing/2014/main" id="{4708F5B5-BB74-2446-B97E-CFFECF7899D4}"/>
              </a:ext>
            </a:extLst>
          </p:cNvPr>
          <p:cNvSpPr txBox="1"/>
          <p:nvPr/>
        </p:nvSpPr>
        <p:spPr>
          <a:xfrm>
            <a:off x="7134949" y="5352071"/>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3" name="TextBox 22">
            <a:extLst>
              <a:ext uri="{FF2B5EF4-FFF2-40B4-BE49-F238E27FC236}">
                <a16:creationId xmlns:a16="http://schemas.microsoft.com/office/drawing/2014/main" id="{94A1E59D-6B07-5D4E-B86E-DBB4EA7C2ED3}"/>
              </a:ext>
            </a:extLst>
          </p:cNvPr>
          <p:cNvSpPr txBox="1"/>
          <p:nvPr/>
        </p:nvSpPr>
        <p:spPr>
          <a:xfrm>
            <a:off x="2094208" y="3772597"/>
            <a:ext cx="945259" cy="707886"/>
          </a:xfrm>
          <a:prstGeom prst="rect">
            <a:avLst/>
          </a:prstGeom>
          <a:noFill/>
        </p:spPr>
        <p:txBody>
          <a:bodyPr wrap="none" rtlCol="0">
            <a:spAutoFit/>
          </a:bodyPr>
          <a:lstStyle/>
          <a:p>
            <a:pPr algn="ctr"/>
            <a:r>
              <a:rPr lang="en-US" sz="2000" dirty="0"/>
              <a:t>Default</a:t>
            </a:r>
          </a:p>
          <a:p>
            <a:pPr algn="ctr"/>
            <a:r>
              <a:rPr lang="en-US" sz="2000" dirty="0"/>
              <a:t>(1)</a:t>
            </a:r>
          </a:p>
        </p:txBody>
      </p:sp>
      <p:sp>
        <p:nvSpPr>
          <p:cNvPr id="28" name="TextBox 27">
            <a:extLst>
              <a:ext uri="{FF2B5EF4-FFF2-40B4-BE49-F238E27FC236}">
                <a16:creationId xmlns:a16="http://schemas.microsoft.com/office/drawing/2014/main" id="{03F85591-2FD1-5747-88BA-60512D871D4F}"/>
              </a:ext>
            </a:extLst>
          </p:cNvPr>
          <p:cNvSpPr txBox="1"/>
          <p:nvPr/>
        </p:nvSpPr>
        <p:spPr>
          <a:xfrm>
            <a:off x="4456242" y="5341480"/>
            <a:ext cx="816634" cy="707886"/>
          </a:xfrm>
          <a:prstGeom prst="rect">
            <a:avLst/>
          </a:prstGeom>
          <a:noFill/>
        </p:spPr>
        <p:txBody>
          <a:bodyPr wrap="none" rtlCol="0">
            <a:spAutoFit/>
          </a:bodyPr>
          <a:lstStyle/>
          <a:p>
            <a:pPr algn="ctr"/>
            <a:r>
              <a:rPr lang="en-US" sz="2000" dirty="0"/>
              <a:t>Repay</a:t>
            </a:r>
          </a:p>
          <a:p>
            <a:pPr algn="ctr"/>
            <a:r>
              <a:rPr lang="en-US" sz="2000" dirty="0"/>
              <a:t>(0)</a:t>
            </a:r>
          </a:p>
        </p:txBody>
      </p:sp>
      <p:sp>
        <p:nvSpPr>
          <p:cNvPr id="26" name="Title 1">
            <a:extLst>
              <a:ext uri="{FF2B5EF4-FFF2-40B4-BE49-F238E27FC236}">
                <a16:creationId xmlns:a16="http://schemas.microsoft.com/office/drawing/2014/main" id="{A9E67AEE-705C-E943-A7C5-D591CDC61111}"/>
              </a:ext>
            </a:extLst>
          </p:cNvPr>
          <p:cNvSpPr txBox="1">
            <a:spLocks/>
          </p:cNvSpPr>
          <p:nvPr/>
        </p:nvSpPr>
        <p:spPr>
          <a:xfrm>
            <a:off x="2274" y="-99951"/>
            <a:ext cx="12187363" cy="957214"/>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Business Implications</a:t>
            </a:r>
            <a:endParaRPr lang="en-US" dirty="0"/>
          </a:p>
        </p:txBody>
      </p:sp>
      <p:sp>
        <p:nvSpPr>
          <p:cNvPr id="25" name="TextBox 23">
            <a:extLst>
              <a:ext uri="{FF2B5EF4-FFF2-40B4-BE49-F238E27FC236}">
                <a16:creationId xmlns:a16="http://schemas.microsoft.com/office/drawing/2014/main" id="{45414823-9326-0C42-83C8-35DE8FB34D01}"/>
              </a:ext>
            </a:extLst>
          </p:cNvPr>
          <p:cNvSpPr txBox="1"/>
          <p:nvPr/>
        </p:nvSpPr>
        <p:spPr>
          <a:xfrm>
            <a:off x="3370263" y="3875887"/>
            <a:ext cx="2714170" cy="70788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2000" b="0" dirty="0">
                <a:solidFill>
                  <a:schemeClr val="tx1"/>
                </a:solidFill>
              </a:rPr>
              <a:t>Charged a lower interest rate </a:t>
            </a:r>
            <a:r>
              <a:rPr lang="en-US" sz="2000" b="0" dirty="0">
                <a:solidFill>
                  <a:schemeClr val="tx1"/>
                </a:solidFill>
                <a:sym typeface="Wingdings" pitchFamily="2" charset="2"/>
              </a:rPr>
              <a:t></a:t>
            </a:r>
            <a:endParaRPr lang="en-US" sz="2000" b="0" dirty="0">
              <a:solidFill>
                <a:schemeClr val="tx1"/>
              </a:solidFill>
            </a:endParaRPr>
          </a:p>
        </p:txBody>
      </p:sp>
      <p:pic>
        <p:nvPicPr>
          <p:cNvPr id="24" name="Picture 23">
            <a:extLst>
              <a:ext uri="{FF2B5EF4-FFF2-40B4-BE49-F238E27FC236}">
                <a16:creationId xmlns:a16="http://schemas.microsoft.com/office/drawing/2014/main" id="{83D9AA77-6F16-2E4B-9390-7BC21BF7E393}"/>
              </a:ext>
            </a:extLst>
          </p:cNvPr>
          <p:cNvPicPr>
            <a:picLocks noChangeAspect="1"/>
          </p:cNvPicPr>
          <p:nvPr/>
        </p:nvPicPr>
        <p:blipFill rotWithShape="1">
          <a:blip r:embed="rId3"/>
          <a:srcRect l="14693" t="18798" r="17073" b="18225"/>
          <a:stretch/>
        </p:blipFill>
        <p:spPr>
          <a:xfrm>
            <a:off x="5173939" y="4229830"/>
            <a:ext cx="525668" cy="485169"/>
          </a:xfrm>
          <a:prstGeom prst="rect">
            <a:avLst/>
          </a:prstGeom>
        </p:spPr>
      </p:pic>
      <p:sp>
        <p:nvSpPr>
          <p:cNvPr id="29" name="TextBox 23">
            <a:extLst>
              <a:ext uri="{FF2B5EF4-FFF2-40B4-BE49-F238E27FC236}">
                <a16:creationId xmlns:a16="http://schemas.microsoft.com/office/drawing/2014/main" id="{673B6E65-D333-FB42-A028-078893A42461}"/>
              </a:ext>
            </a:extLst>
          </p:cNvPr>
          <p:cNvSpPr txBox="1"/>
          <p:nvPr/>
        </p:nvSpPr>
        <p:spPr>
          <a:xfrm>
            <a:off x="3687470" y="3310363"/>
            <a:ext cx="2079755"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r>
              <a:rPr lang="en-US" sz="2400" dirty="0">
                <a:solidFill>
                  <a:schemeClr val="tx1"/>
                </a:solidFill>
              </a:rPr>
              <a:t>False Negative </a:t>
            </a:r>
            <a:endParaRPr sz="2400" dirty="0">
              <a:solidFill>
                <a:schemeClr val="tx1"/>
              </a:solidFill>
            </a:endParaRPr>
          </a:p>
        </p:txBody>
      </p:sp>
    </p:spTree>
    <p:extLst>
      <p:ext uri="{BB962C8B-B14F-4D97-AF65-F5344CB8AC3E}">
        <p14:creationId xmlns:p14="http://schemas.microsoft.com/office/powerpoint/2010/main" val="129369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AD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FBB22E-D82D-8345-B106-18B4533727DC}"/>
              </a:ext>
            </a:extLst>
          </p:cNvPr>
          <p:cNvSpPr txBox="1"/>
          <p:nvPr/>
        </p:nvSpPr>
        <p:spPr>
          <a:xfrm>
            <a:off x="4943533" y="1222873"/>
            <a:ext cx="2232626" cy="369332"/>
          </a:xfrm>
          <a:prstGeom prst="rect">
            <a:avLst/>
          </a:prstGeom>
          <a:noFill/>
          <a:ln>
            <a:solidFill>
              <a:schemeClr val="bg1">
                <a:lumMod val="50000"/>
              </a:schemeClr>
            </a:solidFill>
          </a:ln>
        </p:spPr>
        <p:txBody>
          <a:bodyPr wrap="square" rtlCol="0">
            <a:spAutoFit/>
          </a:bodyPr>
          <a:lstStyle/>
          <a:p>
            <a:r>
              <a:rPr lang="en-US" dirty="0"/>
              <a:t>$ </a:t>
            </a:r>
            <a:r>
              <a:rPr lang="en-SG" dirty="0"/>
              <a:t>30,000</a:t>
            </a:r>
            <a:endParaRPr lang="en-US" dirty="0"/>
          </a:p>
        </p:txBody>
      </p:sp>
      <p:sp>
        <p:nvSpPr>
          <p:cNvPr id="6" name="TextBox 5">
            <a:extLst>
              <a:ext uri="{FF2B5EF4-FFF2-40B4-BE49-F238E27FC236}">
                <a16:creationId xmlns:a16="http://schemas.microsoft.com/office/drawing/2014/main" id="{3E683541-F56F-6F4A-A5A1-0DB5C3543E96}"/>
              </a:ext>
            </a:extLst>
          </p:cNvPr>
          <p:cNvSpPr txBox="1"/>
          <p:nvPr/>
        </p:nvSpPr>
        <p:spPr>
          <a:xfrm>
            <a:off x="4943533" y="1656277"/>
            <a:ext cx="2232626" cy="369332"/>
          </a:xfrm>
          <a:prstGeom prst="rect">
            <a:avLst/>
          </a:prstGeom>
          <a:noFill/>
          <a:ln>
            <a:solidFill>
              <a:schemeClr val="bg1">
                <a:lumMod val="50000"/>
              </a:schemeClr>
            </a:solidFill>
          </a:ln>
        </p:spPr>
        <p:txBody>
          <a:bodyPr wrap="square" rtlCol="0">
            <a:spAutoFit/>
          </a:bodyPr>
          <a:lstStyle/>
          <a:p>
            <a:r>
              <a:rPr lang="en-US" dirty="0"/>
              <a:t>9.4</a:t>
            </a:r>
          </a:p>
        </p:txBody>
      </p:sp>
      <p:sp>
        <p:nvSpPr>
          <p:cNvPr id="8" name="TextBox 7">
            <a:extLst>
              <a:ext uri="{FF2B5EF4-FFF2-40B4-BE49-F238E27FC236}">
                <a16:creationId xmlns:a16="http://schemas.microsoft.com/office/drawing/2014/main" id="{16C77F04-2E2E-CD43-BBB9-033C61140BEF}"/>
              </a:ext>
            </a:extLst>
          </p:cNvPr>
          <p:cNvSpPr txBox="1"/>
          <p:nvPr/>
        </p:nvSpPr>
        <p:spPr>
          <a:xfrm>
            <a:off x="4943533" y="2089404"/>
            <a:ext cx="2232626" cy="369332"/>
          </a:xfrm>
          <a:prstGeom prst="rect">
            <a:avLst/>
          </a:prstGeom>
          <a:noFill/>
          <a:ln>
            <a:solidFill>
              <a:schemeClr val="bg1">
                <a:lumMod val="50000"/>
              </a:schemeClr>
            </a:solidFill>
          </a:ln>
        </p:spPr>
        <p:txBody>
          <a:bodyPr wrap="square" rtlCol="0">
            <a:spAutoFit/>
          </a:bodyPr>
          <a:lstStyle/>
          <a:p>
            <a:r>
              <a:rPr lang="en-US" dirty="0"/>
              <a:t>60</a:t>
            </a:r>
          </a:p>
        </p:txBody>
      </p:sp>
      <p:sp>
        <p:nvSpPr>
          <p:cNvPr id="9" name="TextBox 8">
            <a:extLst>
              <a:ext uri="{FF2B5EF4-FFF2-40B4-BE49-F238E27FC236}">
                <a16:creationId xmlns:a16="http://schemas.microsoft.com/office/drawing/2014/main" id="{E6DE51FC-2E92-F040-996A-2FE33431818D}"/>
              </a:ext>
            </a:extLst>
          </p:cNvPr>
          <p:cNvSpPr txBox="1"/>
          <p:nvPr/>
        </p:nvSpPr>
        <p:spPr>
          <a:xfrm>
            <a:off x="4943533" y="2546570"/>
            <a:ext cx="2232626" cy="369332"/>
          </a:xfrm>
          <a:prstGeom prst="rect">
            <a:avLst/>
          </a:prstGeom>
          <a:noFill/>
          <a:ln>
            <a:solidFill>
              <a:schemeClr val="bg1">
                <a:lumMod val="50000"/>
              </a:schemeClr>
            </a:solidFill>
          </a:ln>
        </p:spPr>
        <p:txBody>
          <a:bodyPr wrap="square" rtlCol="0">
            <a:spAutoFit/>
          </a:bodyPr>
          <a:lstStyle/>
          <a:p>
            <a:r>
              <a:rPr lang="en-US" dirty="0"/>
              <a:t>4</a:t>
            </a:r>
          </a:p>
        </p:txBody>
      </p:sp>
      <p:sp>
        <p:nvSpPr>
          <p:cNvPr id="10" name="TextBox 9">
            <a:extLst>
              <a:ext uri="{FF2B5EF4-FFF2-40B4-BE49-F238E27FC236}">
                <a16:creationId xmlns:a16="http://schemas.microsoft.com/office/drawing/2014/main" id="{9FEE014B-59B8-1345-A017-30A3911865A1}"/>
              </a:ext>
            </a:extLst>
          </p:cNvPr>
          <p:cNvSpPr txBox="1"/>
          <p:nvPr/>
        </p:nvSpPr>
        <p:spPr>
          <a:xfrm>
            <a:off x="4943533" y="3430152"/>
            <a:ext cx="2232626" cy="369332"/>
          </a:xfrm>
          <a:prstGeom prst="rect">
            <a:avLst/>
          </a:prstGeom>
          <a:noFill/>
          <a:ln>
            <a:solidFill>
              <a:schemeClr val="bg1">
                <a:lumMod val="50000"/>
              </a:schemeClr>
            </a:solidFill>
          </a:ln>
        </p:spPr>
        <p:txBody>
          <a:bodyPr wrap="square" rtlCol="0">
            <a:spAutoFit/>
          </a:bodyPr>
          <a:lstStyle/>
          <a:p>
            <a:r>
              <a:rPr lang="en-US" dirty="0"/>
              <a:t>1</a:t>
            </a:r>
          </a:p>
        </p:txBody>
      </p:sp>
      <p:sp>
        <p:nvSpPr>
          <p:cNvPr id="11" name="TextBox 10">
            <a:extLst>
              <a:ext uri="{FF2B5EF4-FFF2-40B4-BE49-F238E27FC236}">
                <a16:creationId xmlns:a16="http://schemas.microsoft.com/office/drawing/2014/main" id="{9F710851-8619-614A-B1B6-B98FB7736AD7}"/>
              </a:ext>
            </a:extLst>
          </p:cNvPr>
          <p:cNvSpPr txBox="1"/>
          <p:nvPr/>
        </p:nvSpPr>
        <p:spPr>
          <a:xfrm>
            <a:off x="4943533" y="3865158"/>
            <a:ext cx="2232626" cy="369332"/>
          </a:xfrm>
          <a:prstGeom prst="rect">
            <a:avLst/>
          </a:prstGeom>
          <a:noFill/>
          <a:ln>
            <a:solidFill>
              <a:schemeClr val="bg1">
                <a:lumMod val="50000"/>
              </a:schemeClr>
            </a:solidFill>
          </a:ln>
        </p:spPr>
        <p:txBody>
          <a:bodyPr wrap="square" rtlCol="0">
            <a:spAutoFit/>
          </a:bodyPr>
          <a:lstStyle/>
          <a:p>
            <a:r>
              <a:rPr lang="en-US" dirty="0"/>
              <a:t>$ 2,500</a:t>
            </a:r>
          </a:p>
        </p:txBody>
      </p:sp>
      <p:sp>
        <p:nvSpPr>
          <p:cNvPr id="12" name="TextBox 11">
            <a:extLst>
              <a:ext uri="{FF2B5EF4-FFF2-40B4-BE49-F238E27FC236}">
                <a16:creationId xmlns:a16="http://schemas.microsoft.com/office/drawing/2014/main" id="{0FF42D83-190C-8B42-990B-E37C7099B7F4}"/>
              </a:ext>
            </a:extLst>
          </p:cNvPr>
          <p:cNvSpPr txBox="1"/>
          <p:nvPr/>
        </p:nvSpPr>
        <p:spPr>
          <a:xfrm>
            <a:off x="4943533" y="4302210"/>
            <a:ext cx="2232626" cy="369332"/>
          </a:xfrm>
          <a:prstGeom prst="rect">
            <a:avLst/>
          </a:prstGeom>
          <a:noFill/>
          <a:ln>
            <a:solidFill>
              <a:schemeClr val="bg1">
                <a:lumMod val="50000"/>
              </a:schemeClr>
            </a:solidFill>
          </a:ln>
        </p:spPr>
        <p:txBody>
          <a:bodyPr wrap="square" rtlCol="0">
            <a:spAutoFit/>
          </a:bodyPr>
          <a:lstStyle/>
          <a:p>
            <a:r>
              <a:rPr lang="en-US" dirty="0"/>
              <a:t>Car</a:t>
            </a:r>
          </a:p>
        </p:txBody>
      </p:sp>
      <p:graphicFrame>
        <p:nvGraphicFramePr>
          <p:cNvPr id="13" name="Table 12">
            <a:extLst>
              <a:ext uri="{FF2B5EF4-FFF2-40B4-BE49-F238E27FC236}">
                <a16:creationId xmlns:a16="http://schemas.microsoft.com/office/drawing/2014/main" id="{DEF3898C-A9E6-AF4F-8ABC-48E9EA9B66A6}"/>
              </a:ext>
            </a:extLst>
          </p:cNvPr>
          <p:cNvGraphicFramePr>
            <a:graphicFrameLocks noGrp="1"/>
          </p:cNvGraphicFramePr>
          <p:nvPr>
            <p:extLst>
              <p:ext uri="{D42A27DB-BD31-4B8C-83A1-F6EECF244321}">
                <p14:modId xmlns:p14="http://schemas.microsoft.com/office/powerpoint/2010/main" val="1804000422"/>
              </p:ext>
            </p:extLst>
          </p:nvPr>
        </p:nvGraphicFramePr>
        <p:xfrm>
          <a:off x="209617" y="1206544"/>
          <a:ext cx="4881927" cy="5212080"/>
        </p:xfrm>
        <a:graphic>
          <a:graphicData uri="http://schemas.openxmlformats.org/drawingml/2006/table">
            <a:tbl>
              <a:tblPr firstRow="1" bandRow="1">
                <a:tableStyleId>{2D5ABB26-0587-4C30-8999-92F81FD0307C}</a:tableStyleId>
              </a:tblPr>
              <a:tblGrid>
                <a:gridCol w="4881927">
                  <a:extLst>
                    <a:ext uri="{9D8B030D-6E8A-4147-A177-3AD203B41FA5}">
                      <a16:colId xmlns:a16="http://schemas.microsoft.com/office/drawing/2014/main" val="4985800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Annual income</a:t>
                      </a:r>
                    </a:p>
                  </a:txBody>
                  <a:tcPr/>
                </a:tc>
                <a:extLst>
                  <a:ext uri="{0D108BD9-81ED-4DB2-BD59-A6C34878D82A}">
                    <a16:rowId xmlns:a16="http://schemas.microsoft.com/office/drawing/2014/main" val="1889215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Revolving line utilization rate</a:t>
                      </a:r>
                    </a:p>
                  </a:txBody>
                  <a:tcPr/>
                </a:tc>
                <a:extLst>
                  <a:ext uri="{0D108BD9-81ED-4DB2-BD59-A6C34878D82A}">
                    <a16:rowId xmlns:a16="http://schemas.microsoft.com/office/drawing/2014/main" val="2226393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Installment</a:t>
                      </a:r>
                    </a:p>
                  </a:txBody>
                  <a:tcPr/>
                </a:tc>
                <a:extLst>
                  <a:ext uri="{0D108BD9-81ED-4DB2-BD59-A6C34878D82A}">
                    <a16:rowId xmlns:a16="http://schemas.microsoft.com/office/drawing/2014/main" val="10497900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number of credit lines </a:t>
                      </a:r>
                    </a:p>
                  </a:txBody>
                  <a:tcPr/>
                </a:tc>
                <a:extLst>
                  <a:ext uri="{0D108BD9-81ED-4DB2-BD59-A6C34878D82A}">
                    <a16:rowId xmlns:a16="http://schemas.microsoft.com/office/drawing/2014/main" val="3395815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credit revolving balance </a:t>
                      </a:r>
                    </a:p>
                  </a:txBody>
                  <a:tcPr/>
                </a:tc>
                <a:extLst>
                  <a:ext uri="{0D108BD9-81ED-4DB2-BD59-A6C34878D82A}">
                    <a16:rowId xmlns:a16="http://schemas.microsoft.com/office/drawing/2014/main" val="19436521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Debt-to-Income Ratio</a:t>
                      </a:r>
                    </a:p>
                  </a:txBody>
                  <a:tcPr/>
                </a:tc>
                <a:extLst>
                  <a:ext uri="{0D108BD9-81ED-4DB2-BD59-A6C34878D82A}">
                    <a16:rowId xmlns:a16="http://schemas.microsoft.com/office/drawing/2014/main" val="1150452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Loan amount </a:t>
                      </a:r>
                    </a:p>
                  </a:txBody>
                  <a:tcPr/>
                </a:tc>
                <a:extLst>
                  <a:ext uri="{0D108BD9-81ED-4DB2-BD59-A6C34878D82A}">
                    <a16:rowId xmlns:a16="http://schemas.microsoft.com/office/drawing/2014/main" val="208271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Purpose of loan</a:t>
                      </a:r>
                    </a:p>
                  </a:txBody>
                  <a:tcPr/>
                </a:tc>
                <a:extLst>
                  <a:ext uri="{0D108BD9-81ED-4DB2-BD59-A6C34878D82A}">
                    <a16:rowId xmlns:a16="http://schemas.microsoft.com/office/drawing/2014/main" val="5584468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Length of employment</a:t>
                      </a:r>
                    </a:p>
                  </a:txBody>
                  <a:tcPr/>
                </a:tc>
                <a:extLst>
                  <a:ext uri="{0D108BD9-81ED-4DB2-BD59-A6C34878D82A}">
                    <a16:rowId xmlns:a16="http://schemas.microsoft.com/office/drawing/2014/main" val="23208371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inquiries in past 6 months</a:t>
                      </a:r>
                    </a:p>
                  </a:txBody>
                  <a:tcPr/>
                </a:tc>
                <a:extLst>
                  <a:ext uri="{0D108BD9-81ED-4DB2-BD59-A6C34878D82A}">
                    <a16:rowId xmlns:a16="http://schemas.microsoft.com/office/drawing/2014/main" val="4033741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months since last delinquency</a:t>
                      </a:r>
                    </a:p>
                  </a:txBody>
                  <a:tcPr/>
                </a:tc>
                <a:extLst>
                  <a:ext uri="{0D108BD9-81ED-4DB2-BD59-A6C34878D82A}">
                    <a16:rowId xmlns:a16="http://schemas.microsoft.com/office/drawing/2014/main" val="351811623"/>
                  </a:ext>
                </a:extLst>
              </a:tr>
            </a:tbl>
          </a:graphicData>
        </a:graphic>
      </p:graphicFrame>
      <p:sp>
        <p:nvSpPr>
          <p:cNvPr id="14" name="TextBox 13">
            <a:extLst>
              <a:ext uri="{FF2B5EF4-FFF2-40B4-BE49-F238E27FC236}">
                <a16:creationId xmlns:a16="http://schemas.microsoft.com/office/drawing/2014/main" id="{2F0776D0-6143-354A-8F92-1023B2603D97}"/>
              </a:ext>
            </a:extLst>
          </p:cNvPr>
          <p:cNvSpPr txBox="1"/>
          <p:nvPr/>
        </p:nvSpPr>
        <p:spPr>
          <a:xfrm>
            <a:off x="4943533" y="2986948"/>
            <a:ext cx="2232626" cy="369332"/>
          </a:xfrm>
          <a:prstGeom prst="rect">
            <a:avLst/>
          </a:prstGeom>
          <a:noFill/>
          <a:ln>
            <a:solidFill>
              <a:schemeClr val="bg1">
                <a:lumMod val="50000"/>
              </a:schemeClr>
            </a:solidFill>
          </a:ln>
        </p:spPr>
        <p:txBody>
          <a:bodyPr wrap="square" rtlCol="0">
            <a:spAutoFit/>
          </a:bodyPr>
          <a:lstStyle/>
          <a:p>
            <a:r>
              <a:rPr lang="en-US" dirty="0"/>
              <a:t>$ 1,700</a:t>
            </a:r>
          </a:p>
        </p:txBody>
      </p:sp>
      <p:sp>
        <p:nvSpPr>
          <p:cNvPr id="15" name="TextBox 14">
            <a:extLst>
              <a:ext uri="{FF2B5EF4-FFF2-40B4-BE49-F238E27FC236}">
                <a16:creationId xmlns:a16="http://schemas.microsoft.com/office/drawing/2014/main" id="{13BF0FFB-19CC-D04C-9AA9-EF6C61EED18A}"/>
              </a:ext>
            </a:extLst>
          </p:cNvPr>
          <p:cNvSpPr txBox="1"/>
          <p:nvPr/>
        </p:nvSpPr>
        <p:spPr>
          <a:xfrm>
            <a:off x="4943533" y="4735219"/>
            <a:ext cx="2232626" cy="369332"/>
          </a:xfrm>
          <a:prstGeom prst="rect">
            <a:avLst/>
          </a:prstGeom>
          <a:noFill/>
          <a:ln>
            <a:solidFill>
              <a:schemeClr val="bg1">
                <a:lumMod val="50000"/>
              </a:schemeClr>
            </a:solidFill>
          </a:ln>
        </p:spPr>
        <p:txBody>
          <a:bodyPr wrap="square" rtlCol="0">
            <a:spAutoFit/>
          </a:bodyPr>
          <a:lstStyle/>
          <a:p>
            <a:r>
              <a:rPr lang="en-US" dirty="0"/>
              <a:t>&lt; 1 year</a:t>
            </a:r>
          </a:p>
        </p:txBody>
      </p:sp>
      <p:sp>
        <p:nvSpPr>
          <p:cNvPr id="16" name="TextBox 15">
            <a:extLst>
              <a:ext uri="{FF2B5EF4-FFF2-40B4-BE49-F238E27FC236}">
                <a16:creationId xmlns:a16="http://schemas.microsoft.com/office/drawing/2014/main" id="{E651752F-D393-194E-B092-978B8FB8AE2C}"/>
              </a:ext>
            </a:extLst>
          </p:cNvPr>
          <p:cNvSpPr txBox="1"/>
          <p:nvPr/>
        </p:nvSpPr>
        <p:spPr>
          <a:xfrm>
            <a:off x="4943533" y="5169360"/>
            <a:ext cx="2232626" cy="369332"/>
          </a:xfrm>
          <a:prstGeom prst="rect">
            <a:avLst/>
          </a:prstGeom>
          <a:noFill/>
          <a:ln>
            <a:solidFill>
              <a:schemeClr val="bg1">
                <a:lumMod val="50000"/>
              </a:schemeClr>
            </a:solidFill>
          </a:ln>
        </p:spPr>
        <p:txBody>
          <a:bodyPr wrap="square" rtlCol="0">
            <a:spAutoFit/>
          </a:bodyPr>
          <a:lstStyle/>
          <a:p>
            <a:r>
              <a:rPr lang="en-US" dirty="0"/>
              <a:t>5</a:t>
            </a:r>
          </a:p>
        </p:txBody>
      </p:sp>
      <p:sp>
        <p:nvSpPr>
          <p:cNvPr id="18" name="TextBox 17">
            <a:extLst>
              <a:ext uri="{FF2B5EF4-FFF2-40B4-BE49-F238E27FC236}">
                <a16:creationId xmlns:a16="http://schemas.microsoft.com/office/drawing/2014/main" id="{26B4FAA0-7AEA-AA4C-9C9F-563AA3E5F15D}"/>
              </a:ext>
            </a:extLst>
          </p:cNvPr>
          <p:cNvSpPr txBox="1"/>
          <p:nvPr/>
        </p:nvSpPr>
        <p:spPr>
          <a:xfrm>
            <a:off x="4943533" y="5624566"/>
            <a:ext cx="2232626" cy="369332"/>
          </a:xfrm>
          <a:prstGeom prst="rect">
            <a:avLst/>
          </a:prstGeom>
          <a:noFill/>
          <a:ln>
            <a:solidFill>
              <a:schemeClr val="bg1">
                <a:lumMod val="50000"/>
              </a:schemeClr>
            </a:solidFill>
          </a:ln>
        </p:spPr>
        <p:txBody>
          <a:bodyPr wrap="square" rtlCol="0">
            <a:spAutoFit/>
          </a:bodyPr>
          <a:lstStyle/>
          <a:p>
            <a:r>
              <a:rPr lang="en-US" dirty="0"/>
              <a:t>10</a:t>
            </a:r>
          </a:p>
        </p:txBody>
      </p:sp>
      <p:sp>
        <p:nvSpPr>
          <p:cNvPr id="19" name="Title 1">
            <a:extLst>
              <a:ext uri="{FF2B5EF4-FFF2-40B4-BE49-F238E27FC236}">
                <a16:creationId xmlns:a16="http://schemas.microsoft.com/office/drawing/2014/main" id="{7C3183BF-A4A6-6840-B842-F678AC604340}"/>
              </a:ext>
            </a:extLst>
          </p:cNvPr>
          <p:cNvSpPr txBox="1">
            <a:spLocks/>
          </p:cNvSpPr>
          <p:nvPr/>
        </p:nvSpPr>
        <p:spPr>
          <a:xfrm>
            <a:off x="0" y="1"/>
            <a:ext cx="12192000" cy="1100332"/>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Franklin Gothic Medium" panose="020B0603020102020204" pitchFamily="34" charset="0"/>
              </a:rPr>
              <a:t>Given James’ profile, should you issue a loan to him? </a:t>
            </a:r>
            <a:endParaRPr lang="en-US" sz="4000" dirty="0"/>
          </a:p>
        </p:txBody>
      </p:sp>
      <p:graphicFrame>
        <p:nvGraphicFramePr>
          <p:cNvPr id="20" name="Table 19">
            <a:extLst>
              <a:ext uri="{FF2B5EF4-FFF2-40B4-BE49-F238E27FC236}">
                <a16:creationId xmlns:a16="http://schemas.microsoft.com/office/drawing/2014/main" id="{4AB4446C-0EDC-804B-A269-366EC8C7B88A}"/>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Tree>
    <p:extLst>
      <p:ext uri="{BB962C8B-B14F-4D97-AF65-F5344CB8AC3E}">
        <p14:creationId xmlns:p14="http://schemas.microsoft.com/office/powerpoint/2010/main" val="4150513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AD4"/>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C3183BF-A4A6-6840-B842-F678AC604340}"/>
              </a:ext>
            </a:extLst>
          </p:cNvPr>
          <p:cNvSpPr txBox="1">
            <a:spLocks/>
          </p:cNvSpPr>
          <p:nvPr/>
        </p:nvSpPr>
        <p:spPr>
          <a:xfrm>
            <a:off x="0" y="1"/>
            <a:ext cx="12192000" cy="1100332"/>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Franklin Gothic Medium" panose="020B0603020102020204" pitchFamily="34" charset="0"/>
              </a:rPr>
              <a:t>Given James’ profile, should you issue a loan to him? </a:t>
            </a:r>
            <a:endParaRPr lang="en-US" sz="4000" dirty="0"/>
          </a:p>
        </p:txBody>
      </p:sp>
      <p:graphicFrame>
        <p:nvGraphicFramePr>
          <p:cNvPr id="20" name="Table 19">
            <a:extLst>
              <a:ext uri="{FF2B5EF4-FFF2-40B4-BE49-F238E27FC236}">
                <a16:creationId xmlns:a16="http://schemas.microsoft.com/office/drawing/2014/main" id="{4AB4446C-0EDC-804B-A269-366EC8C7B88A}"/>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7" name="Table 16">
            <a:extLst>
              <a:ext uri="{FF2B5EF4-FFF2-40B4-BE49-F238E27FC236}">
                <a16:creationId xmlns:a16="http://schemas.microsoft.com/office/drawing/2014/main" id="{BAFDDF30-EB19-6A42-B76C-AE635FD68AC9}"/>
              </a:ext>
            </a:extLst>
          </p:cNvPr>
          <p:cNvGraphicFramePr>
            <a:graphicFrameLocks noGrp="1"/>
          </p:cNvGraphicFramePr>
          <p:nvPr>
            <p:extLst>
              <p:ext uri="{D42A27DB-BD31-4B8C-83A1-F6EECF244321}">
                <p14:modId xmlns:p14="http://schemas.microsoft.com/office/powerpoint/2010/main" val="2333268842"/>
              </p:ext>
            </p:extLst>
          </p:nvPr>
        </p:nvGraphicFramePr>
        <p:xfrm>
          <a:off x="7309454" y="2022326"/>
          <a:ext cx="4797056" cy="1112520"/>
        </p:xfrm>
        <a:graphic>
          <a:graphicData uri="http://schemas.openxmlformats.org/drawingml/2006/table">
            <a:tbl>
              <a:tblPr firstRow="1" bandRow="1">
                <a:tableStyleId>{2D5ABB26-0587-4C30-8999-92F81FD0307C}</a:tableStyleId>
              </a:tblPr>
              <a:tblGrid>
                <a:gridCol w="2398528">
                  <a:extLst>
                    <a:ext uri="{9D8B030D-6E8A-4147-A177-3AD203B41FA5}">
                      <a16:colId xmlns:a16="http://schemas.microsoft.com/office/drawing/2014/main" val="3333350661"/>
                    </a:ext>
                  </a:extLst>
                </a:gridCol>
                <a:gridCol w="2398528">
                  <a:extLst>
                    <a:ext uri="{9D8B030D-6E8A-4147-A177-3AD203B41FA5}">
                      <a16:colId xmlns:a16="http://schemas.microsoft.com/office/drawing/2014/main" val="621301977"/>
                    </a:ext>
                  </a:extLst>
                </a:gridCol>
              </a:tblGrid>
              <a:tr h="370840">
                <a:tc>
                  <a:txBody>
                    <a:bodyPr/>
                    <a:lstStyle/>
                    <a:p>
                      <a:r>
                        <a:rPr lang="en-US" dirty="0"/>
                        <a:t>Outcome</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14932"/>
                  </a:ext>
                </a:extLst>
              </a:tr>
              <a:tr h="370840">
                <a:tc>
                  <a:txBody>
                    <a:bodyPr/>
                    <a:lstStyle/>
                    <a:p>
                      <a:r>
                        <a:rPr lang="en-US" dirty="0"/>
                        <a:t>Repay the loan</a:t>
                      </a:r>
                    </a:p>
                  </a:txBody>
                  <a:tcPr>
                    <a:lnR w="12700" cap="flat" cmpd="sng" algn="ctr">
                      <a:solidFill>
                        <a:schemeClr val="tx1"/>
                      </a:solidFill>
                      <a:prstDash val="solid"/>
                      <a:round/>
                      <a:headEnd type="none" w="med" len="med"/>
                      <a:tailEnd type="none" w="med" len="med"/>
                    </a:lnR>
                  </a:tcPr>
                </a:tc>
                <a:tc>
                  <a:txBody>
                    <a:bodyPr/>
                    <a:lstStyle/>
                    <a:p>
                      <a:r>
                        <a:rPr lang="en-US"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45571"/>
                  </a:ext>
                </a:extLst>
              </a:tr>
              <a:tr h="370840">
                <a:tc>
                  <a:txBody>
                    <a:bodyPr/>
                    <a:lstStyle/>
                    <a:p>
                      <a:r>
                        <a:rPr lang="en-US" dirty="0"/>
                        <a:t>Default</a:t>
                      </a:r>
                    </a:p>
                  </a:txBody>
                  <a:tcPr>
                    <a:lnR w="12700" cap="flat" cmpd="sng" algn="ctr">
                      <a:solidFill>
                        <a:schemeClr val="tx1"/>
                      </a:solidFill>
                      <a:prstDash val="solid"/>
                      <a:round/>
                      <a:headEnd type="none" w="med" len="med"/>
                      <a:tailEnd type="none" w="med" len="med"/>
                    </a:lnR>
                  </a:tcPr>
                </a:tc>
                <a:tc>
                  <a:txBody>
                    <a:bodyPr/>
                    <a:lstStyle/>
                    <a:p>
                      <a:r>
                        <a:rPr lang="en-US"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4806128"/>
                  </a:ext>
                </a:extLst>
              </a:tr>
            </a:tbl>
          </a:graphicData>
        </a:graphic>
      </p:graphicFrame>
      <p:sp>
        <p:nvSpPr>
          <p:cNvPr id="21" name="TextBox 20">
            <a:extLst>
              <a:ext uri="{FF2B5EF4-FFF2-40B4-BE49-F238E27FC236}">
                <a16:creationId xmlns:a16="http://schemas.microsoft.com/office/drawing/2014/main" id="{8F6C2040-8582-8E4F-AA06-DFCA8050C3DD}"/>
              </a:ext>
            </a:extLst>
          </p:cNvPr>
          <p:cNvSpPr txBox="1"/>
          <p:nvPr/>
        </p:nvSpPr>
        <p:spPr>
          <a:xfrm>
            <a:off x="4943533" y="1222873"/>
            <a:ext cx="2232626" cy="369332"/>
          </a:xfrm>
          <a:prstGeom prst="rect">
            <a:avLst/>
          </a:prstGeom>
          <a:noFill/>
          <a:ln>
            <a:solidFill>
              <a:schemeClr val="bg1">
                <a:lumMod val="50000"/>
              </a:schemeClr>
            </a:solidFill>
          </a:ln>
        </p:spPr>
        <p:txBody>
          <a:bodyPr wrap="square" rtlCol="0">
            <a:spAutoFit/>
          </a:bodyPr>
          <a:lstStyle/>
          <a:p>
            <a:r>
              <a:rPr lang="en-US" dirty="0"/>
              <a:t>$ </a:t>
            </a:r>
            <a:r>
              <a:rPr lang="en-SG" dirty="0"/>
              <a:t>30,000</a:t>
            </a:r>
            <a:endParaRPr lang="en-US" dirty="0"/>
          </a:p>
        </p:txBody>
      </p:sp>
      <p:sp>
        <p:nvSpPr>
          <p:cNvPr id="22" name="TextBox 21">
            <a:extLst>
              <a:ext uri="{FF2B5EF4-FFF2-40B4-BE49-F238E27FC236}">
                <a16:creationId xmlns:a16="http://schemas.microsoft.com/office/drawing/2014/main" id="{D61DCA57-2301-1E45-8C26-A3BAC7C29E4C}"/>
              </a:ext>
            </a:extLst>
          </p:cNvPr>
          <p:cNvSpPr txBox="1"/>
          <p:nvPr/>
        </p:nvSpPr>
        <p:spPr>
          <a:xfrm>
            <a:off x="4943533" y="1656277"/>
            <a:ext cx="2232626" cy="369332"/>
          </a:xfrm>
          <a:prstGeom prst="rect">
            <a:avLst/>
          </a:prstGeom>
          <a:noFill/>
          <a:ln>
            <a:solidFill>
              <a:schemeClr val="bg1">
                <a:lumMod val="50000"/>
              </a:schemeClr>
            </a:solidFill>
          </a:ln>
        </p:spPr>
        <p:txBody>
          <a:bodyPr wrap="square" rtlCol="0">
            <a:spAutoFit/>
          </a:bodyPr>
          <a:lstStyle/>
          <a:p>
            <a:r>
              <a:rPr lang="en-US" dirty="0"/>
              <a:t>9.4</a:t>
            </a:r>
          </a:p>
        </p:txBody>
      </p:sp>
      <p:sp>
        <p:nvSpPr>
          <p:cNvPr id="23" name="TextBox 22">
            <a:extLst>
              <a:ext uri="{FF2B5EF4-FFF2-40B4-BE49-F238E27FC236}">
                <a16:creationId xmlns:a16="http://schemas.microsoft.com/office/drawing/2014/main" id="{2C2C4B87-DC9F-DA43-9A50-541DF7BD89C6}"/>
              </a:ext>
            </a:extLst>
          </p:cNvPr>
          <p:cNvSpPr txBox="1"/>
          <p:nvPr/>
        </p:nvSpPr>
        <p:spPr>
          <a:xfrm>
            <a:off x="4943533" y="2089404"/>
            <a:ext cx="2232626" cy="369332"/>
          </a:xfrm>
          <a:prstGeom prst="rect">
            <a:avLst/>
          </a:prstGeom>
          <a:noFill/>
          <a:ln>
            <a:solidFill>
              <a:schemeClr val="bg1">
                <a:lumMod val="50000"/>
              </a:schemeClr>
            </a:solidFill>
          </a:ln>
        </p:spPr>
        <p:txBody>
          <a:bodyPr wrap="square" rtlCol="0">
            <a:spAutoFit/>
          </a:bodyPr>
          <a:lstStyle/>
          <a:p>
            <a:r>
              <a:rPr lang="en-US" dirty="0"/>
              <a:t>60</a:t>
            </a:r>
          </a:p>
        </p:txBody>
      </p:sp>
      <p:sp>
        <p:nvSpPr>
          <p:cNvPr id="24" name="TextBox 23">
            <a:extLst>
              <a:ext uri="{FF2B5EF4-FFF2-40B4-BE49-F238E27FC236}">
                <a16:creationId xmlns:a16="http://schemas.microsoft.com/office/drawing/2014/main" id="{9127982A-340C-454A-8F02-B8E9753EDB8C}"/>
              </a:ext>
            </a:extLst>
          </p:cNvPr>
          <p:cNvSpPr txBox="1"/>
          <p:nvPr/>
        </p:nvSpPr>
        <p:spPr>
          <a:xfrm>
            <a:off x="4943533" y="2546570"/>
            <a:ext cx="2232626" cy="369332"/>
          </a:xfrm>
          <a:prstGeom prst="rect">
            <a:avLst/>
          </a:prstGeom>
          <a:noFill/>
          <a:ln>
            <a:solidFill>
              <a:schemeClr val="bg1">
                <a:lumMod val="50000"/>
              </a:schemeClr>
            </a:solidFill>
          </a:ln>
        </p:spPr>
        <p:txBody>
          <a:bodyPr wrap="square" rtlCol="0">
            <a:spAutoFit/>
          </a:bodyPr>
          <a:lstStyle/>
          <a:p>
            <a:r>
              <a:rPr lang="en-US" dirty="0"/>
              <a:t>4</a:t>
            </a:r>
          </a:p>
        </p:txBody>
      </p:sp>
      <p:sp>
        <p:nvSpPr>
          <p:cNvPr id="25" name="TextBox 24">
            <a:extLst>
              <a:ext uri="{FF2B5EF4-FFF2-40B4-BE49-F238E27FC236}">
                <a16:creationId xmlns:a16="http://schemas.microsoft.com/office/drawing/2014/main" id="{1A8D9CBD-E1DD-7A4D-B354-9D31820EB6CF}"/>
              </a:ext>
            </a:extLst>
          </p:cNvPr>
          <p:cNvSpPr txBox="1"/>
          <p:nvPr/>
        </p:nvSpPr>
        <p:spPr>
          <a:xfrm>
            <a:off x="4943533" y="3430152"/>
            <a:ext cx="2232626" cy="369332"/>
          </a:xfrm>
          <a:prstGeom prst="rect">
            <a:avLst/>
          </a:prstGeom>
          <a:noFill/>
          <a:ln>
            <a:solidFill>
              <a:schemeClr val="bg1">
                <a:lumMod val="50000"/>
              </a:schemeClr>
            </a:solidFill>
          </a:ln>
        </p:spPr>
        <p:txBody>
          <a:bodyPr wrap="square" rtlCol="0">
            <a:spAutoFit/>
          </a:bodyPr>
          <a:lstStyle/>
          <a:p>
            <a:r>
              <a:rPr lang="en-US" dirty="0"/>
              <a:t>1</a:t>
            </a:r>
          </a:p>
        </p:txBody>
      </p:sp>
      <p:sp>
        <p:nvSpPr>
          <p:cNvPr id="26" name="TextBox 25">
            <a:extLst>
              <a:ext uri="{FF2B5EF4-FFF2-40B4-BE49-F238E27FC236}">
                <a16:creationId xmlns:a16="http://schemas.microsoft.com/office/drawing/2014/main" id="{4D7C5FB2-50DE-2C42-A5B9-7C59FB923E5A}"/>
              </a:ext>
            </a:extLst>
          </p:cNvPr>
          <p:cNvSpPr txBox="1"/>
          <p:nvPr/>
        </p:nvSpPr>
        <p:spPr>
          <a:xfrm>
            <a:off x="4943533" y="3865158"/>
            <a:ext cx="2232626" cy="369332"/>
          </a:xfrm>
          <a:prstGeom prst="rect">
            <a:avLst/>
          </a:prstGeom>
          <a:noFill/>
          <a:ln>
            <a:solidFill>
              <a:schemeClr val="bg1">
                <a:lumMod val="50000"/>
              </a:schemeClr>
            </a:solidFill>
          </a:ln>
        </p:spPr>
        <p:txBody>
          <a:bodyPr wrap="square" rtlCol="0">
            <a:spAutoFit/>
          </a:bodyPr>
          <a:lstStyle/>
          <a:p>
            <a:r>
              <a:rPr lang="en-US" dirty="0"/>
              <a:t>$ 2,500</a:t>
            </a:r>
          </a:p>
        </p:txBody>
      </p:sp>
      <p:sp>
        <p:nvSpPr>
          <p:cNvPr id="27" name="TextBox 26">
            <a:extLst>
              <a:ext uri="{FF2B5EF4-FFF2-40B4-BE49-F238E27FC236}">
                <a16:creationId xmlns:a16="http://schemas.microsoft.com/office/drawing/2014/main" id="{510C8916-52F8-9B4E-ABC5-8A76525DC6FD}"/>
              </a:ext>
            </a:extLst>
          </p:cNvPr>
          <p:cNvSpPr txBox="1"/>
          <p:nvPr/>
        </p:nvSpPr>
        <p:spPr>
          <a:xfrm>
            <a:off x="4943533" y="4302210"/>
            <a:ext cx="2232626" cy="369332"/>
          </a:xfrm>
          <a:prstGeom prst="rect">
            <a:avLst/>
          </a:prstGeom>
          <a:noFill/>
          <a:ln>
            <a:solidFill>
              <a:schemeClr val="bg1">
                <a:lumMod val="50000"/>
              </a:schemeClr>
            </a:solidFill>
          </a:ln>
        </p:spPr>
        <p:txBody>
          <a:bodyPr wrap="square" rtlCol="0">
            <a:spAutoFit/>
          </a:bodyPr>
          <a:lstStyle/>
          <a:p>
            <a:r>
              <a:rPr lang="en-US" dirty="0"/>
              <a:t>Car</a:t>
            </a:r>
          </a:p>
        </p:txBody>
      </p:sp>
      <p:graphicFrame>
        <p:nvGraphicFramePr>
          <p:cNvPr id="28" name="Table 27">
            <a:extLst>
              <a:ext uri="{FF2B5EF4-FFF2-40B4-BE49-F238E27FC236}">
                <a16:creationId xmlns:a16="http://schemas.microsoft.com/office/drawing/2014/main" id="{A1A91B21-664C-4C41-92E0-F4AD6F57EB12}"/>
              </a:ext>
            </a:extLst>
          </p:cNvPr>
          <p:cNvGraphicFramePr>
            <a:graphicFrameLocks noGrp="1"/>
          </p:cNvGraphicFramePr>
          <p:nvPr>
            <p:extLst>
              <p:ext uri="{D42A27DB-BD31-4B8C-83A1-F6EECF244321}">
                <p14:modId xmlns:p14="http://schemas.microsoft.com/office/powerpoint/2010/main" val="381494198"/>
              </p:ext>
            </p:extLst>
          </p:nvPr>
        </p:nvGraphicFramePr>
        <p:xfrm>
          <a:off x="209617" y="1206544"/>
          <a:ext cx="4881927" cy="5212080"/>
        </p:xfrm>
        <a:graphic>
          <a:graphicData uri="http://schemas.openxmlformats.org/drawingml/2006/table">
            <a:tbl>
              <a:tblPr firstRow="1" bandRow="1">
                <a:tableStyleId>{2D5ABB26-0587-4C30-8999-92F81FD0307C}</a:tableStyleId>
              </a:tblPr>
              <a:tblGrid>
                <a:gridCol w="4881927">
                  <a:extLst>
                    <a:ext uri="{9D8B030D-6E8A-4147-A177-3AD203B41FA5}">
                      <a16:colId xmlns:a16="http://schemas.microsoft.com/office/drawing/2014/main" val="4985800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Annual income</a:t>
                      </a:r>
                    </a:p>
                  </a:txBody>
                  <a:tcPr/>
                </a:tc>
                <a:extLst>
                  <a:ext uri="{0D108BD9-81ED-4DB2-BD59-A6C34878D82A}">
                    <a16:rowId xmlns:a16="http://schemas.microsoft.com/office/drawing/2014/main" val="1889215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Revolving line utilization rate</a:t>
                      </a:r>
                    </a:p>
                  </a:txBody>
                  <a:tcPr/>
                </a:tc>
                <a:extLst>
                  <a:ext uri="{0D108BD9-81ED-4DB2-BD59-A6C34878D82A}">
                    <a16:rowId xmlns:a16="http://schemas.microsoft.com/office/drawing/2014/main" val="2226393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Installment</a:t>
                      </a:r>
                    </a:p>
                  </a:txBody>
                  <a:tcPr/>
                </a:tc>
                <a:extLst>
                  <a:ext uri="{0D108BD9-81ED-4DB2-BD59-A6C34878D82A}">
                    <a16:rowId xmlns:a16="http://schemas.microsoft.com/office/drawing/2014/main" val="10497900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number of credit lines </a:t>
                      </a:r>
                    </a:p>
                  </a:txBody>
                  <a:tcPr/>
                </a:tc>
                <a:extLst>
                  <a:ext uri="{0D108BD9-81ED-4DB2-BD59-A6C34878D82A}">
                    <a16:rowId xmlns:a16="http://schemas.microsoft.com/office/drawing/2014/main" val="3395815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credit revolving balance </a:t>
                      </a:r>
                    </a:p>
                  </a:txBody>
                  <a:tcPr/>
                </a:tc>
                <a:extLst>
                  <a:ext uri="{0D108BD9-81ED-4DB2-BD59-A6C34878D82A}">
                    <a16:rowId xmlns:a16="http://schemas.microsoft.com/office/drawing/2014/main" val="19436521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Debt-to-Income Ratio</a:t>
                      </a:r>
                    </a:p>
                  </a:txBody>
                  <a:tcPr/>
                </a:tc>
                <a:extLst>
                  <a:ext uri="{0D108BD9-81ED-4DB2-BD59-A6C34878D82A}">
                    <a16:rowId xmlns:a16="http://schemas.microsoft.com/office/drawing/2014/main" val="1150452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Loan amount </a:t>
                      </a:r>
                    </a:p>
                  </a:txBody>
                  <a:tcPr/>
                </a:tc>
                <a:extLst>
                  <a:ext uri="{0D108BD9-81ED-4DB2-BD59-A6C34878D82A}">
                    <a16:rowId xmlns:a16="http://schemas.microsoft.com/office/drawing/2014/main" val="208271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Purpose of loan</a:t>
                      </a:r>
                    </a:p>
                  </a:txBody>
                  <a:tcPr/>
                </a:tc>
                <a:extLst>
                  <a:ext uri="{0D108BD9-81ED-4DB2-BD59-A6C34878D82A}">
                    <a16:rowId xmlns:a16="http://schemas.microsoft.com/office/drawing/2014/main" val="5584468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Length of employment</a:t>
                      </a:r>
                    </a:p>
                  </a:txBody>
                  <a:tcPr/>
                </a:tc>
                <a:extLst>
                  <a:ext uri="{0D108BD9-81ED-4DB2-BD59-A6C34878D82A}">
                    <a16:rowId xmlns:a16="http://schemas.microsoft.com/office/drawing/2014/main" val="23208371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inquiries in past 6 months</a:t>
                      </a:r>
                    </a:p>
                  </a:txBody>
                  <a:tcPr/>
                </a:tc>
                <a:extLst>
                  <a:ext uri="{0D108BD9-81ED-4DB2-BD59-A6C34878D82A}">
                    <a16:rowId xmlns:a16="http://schemas.microsoft.com/office/drawing/2014/main" val="4033741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months since last delinquency</a:t>
                      </a:r>
                    </a:p>
                  </a:txBody>
                  <a:tcPr/>
                </a:tc>
                <a:extLst>
                  <a:ext uri="{0D108BD9-81ED-4DB2-BD59-A6C34878D82A}">
                    <a16:rowId xmlns:a16="http://schemas.microsoft.com/office/drawing/2014/main" val="351811623"/>
                  </a:ext>
                </a:extLst>
              </a:tr>
            </a:tbl>
          </a:graphicData>
        </a:graphic>
      </p:graphicFrame>
      <p:sp>
        <p:nvSpPr>
          <p:cNvPr id="29" name="TextBox 28">
            <a:extLst>
              <a:ext uri="{FF2B5EF4-FFF2-40B4-BE49-F238E27FC236}">
                <a16:creationId xmlns:a16="http://schemas.microsoft.com/office/drawing/2014/main" id="{07013CC5-B4ED-DE40-82F1-7DBDCB104BAC}"/>
              </a:ext>
            </a:extLst>
          </p:cNvPr>
          <p:cNvSpPr txBox="1"/>
          <p:nvPr/>
        </p:nvSpPr>
        <p:spPr>
          <a:xfrm>
            <a:off x="4943533" y="2986948"/>
            <a:ext cx="2232626" cy="369332"/>
          </a:xfrm>
          <a:prstGeom prst="rect">
            <a:avLst/>
          </a:prstGeom>
          <a:noFill/>
          <a:ln>
            <a:solidFill>
              <a:schemeClr val="bg1">
                <a:lumMod val="50000"/>
              </a:schemeClr>
            </a:solidFill>
          </a:ln>
        </p:spPr>
        <p:txBody>
          <a:bodyPr wrap="square" rtlCol="0">
            <a:spAutoFit/>
          </a:bodyPr>
          <a:lstStyle/>
          <a:p>
            <a:r>
              <a:rPr lang="en-US" dirty="0"/>
              <a:t>$ 1,700</a:t>
            </a:r>
          </a:p>
        </p:txBody>
      </p:sp>
      <p:sp>
        <p:nvSpPr>
          <p:cNvPr id="30" name="TextBox 29">
            <a:extLst>
              <a:ext uri="{FF2B5EF4-FFF2-40B4-BE49-F238E27FC236}">
                <a16:creationId xmlns:a16="http://schemas.microsoft.com/office/drawing/2014/main" id="{671A14C7-20A1-C948-81DD-9554BFB554C7}"/>
              </a:ext>
            </a:extLst>
          </p:cNvPr>
          <p:cNvSpPr txBox="1"/>
          <p:nvPr/>
        </p:nvSpPr>
        <p:spPr>
          <a:xfrm>
            <a:off x="4943533" y="4735219"/>
            <a:ext cx="2232626" cy="369332"/>
          </a:xfrm>
          <a:prstGeom prst="rect">
            <a:avLst/>
          </a:prstGeom>
          <a:noFill/>
          <a:ln>
            <a:solidFill>
              <a:schemeClr val="bg1">
                <a:lumMod val="50000"/>
              </a:schemeClr>
            </a:solidFill>
          </a:ln>
        </p:spPr>
        <p:txBody>
          <a:bodyPr wrap="square" rtlCol="0">
            <a:spAutoFit/>
          </a:bodyPr>
          <a:lstStyle/>
          <a:p>
            <a:r>
              <a:rPr lang="en-US" dirty="0"/>
              <a:t>&lt; 1 year</a:t>
            </a:r>
          </a:p>
        </p:txBody>
      </p:sp>
      <p:sp>
        <p:nvSpPr>
          <p:cNvPr id="31" name="TextBox 30">
            <a:extLst>
              <a:ext uri="{FF2B5EF4-FFF2-40B4-BE49-F238E27FC236}">
                <a16:creationId xmlns:a16="http://schemas.microsoft.com/office/drawing/2014/main" id="{EEEB7CB1-062C-FB44-A218-C827AE679CFE}"/>
              </a:ext>
            </a:extLst>
          </p:cNvPr>
          <p:cNvSpPr txBox="1"/>
          <p:nvPr/>
        </p:nvSpPr>
        <p:spPr>
          <a:xfrm>
            <a:off x="4943533" y="5169360"/>
            <a:ext cx="2232626" cy="369332"/>
          </a:xfrm>
          <a:prstGeom prst="rect">
            <a:avLst/>
          </a:prstGeom>
          <a:noFill/>
          <a:ln>
            <a:solidFill>
              <a:schemeClr val="bg1">
                <a:lumMod val="50000"/>
              </a:schemeClr>
            </a:solidFill>
          </a:ln>
        </p:spPr>
        <p:txBody>
          <a:bodyPr wrap="square" rtlCol="0">
            <a:spAutoFit/>
          </a:bodyPr>
          <a:lstStyle/>
          <a:p>
            <a:r>
              <a:rPr lang="en-US" dirty="0"/>
              <a:t>5</a:t>
            </a:r>
          </a:p>
        </p:txBody>
      </p:sp>
      <p:sp>
        <p:nvSpPr>
          <p:cNvPr id="32" name="TextBox 31">
            <a:extLst>
              <a:ext uri="{FF2B5EF4-FFF2-40B4-BE49-F238E27FC236}">
                <a16:creationId xmlns:a16="http://schemas.microsoft.com/office/drawing/2014/main" id="{89BC574B-F3FE-524E-B6D3-4E8937B7EC2A}"/>
              </a:ext>
            </a:extLst>
          </p:cNvPr>
          <p:cNvSpPr txBox="1"/>
          <p:nvPr/>
        </p:nvSpPr>
        <p:spPr>
          <a:xfrm>
            <a:off x="4943533" y="5624566"/>
            <a:ext cx="2232626" cy="369332"/>
          </a:xfrm>
          <a:prstGeom prst="rect">
            <a:avLst/>
          </a:prstGeom>
          <a:noFill/>
          <a:ln>
            <a:solidFill>
              <a:schemeClr val="bg1">
                <a:lumMod val="50000"/>
              </a:schemeClr>
            </a:solidFill>
          </a:ln>
        </p:spPr>
        <p:txBody>
          <a:bodyPr wrap="square" rtlCol="0">
            <a:spAutoFit/>
          </a:bodyPr>
          <a:lstStyle/>
          <a:p>
            <a:r>
              <a:rPr lang="en-US" dirty="0"/>
              <a:t>10</a:t>
            </a:r>
          </a:p>
        </p:txBody>
      </p:sp>
    </p:spTree>
    <p:extLst>
      <p:ext uri="{BB962C8B-B14F-4D97-AF65-F5344CB8AC3E}">
        <p14:creationId xmlns:p14="http://schemas.microsoft.com/office/powerpoint/2010/main" val="440103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AD4"/>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C3183BF-A4A6-6840-B842-F678AC604340}"/>
              </a:ext>
            </a:extLst>
          </p:cNvPr>
          <p:cNvSpPr txBox="1">
            <a:spLocks/>
          </p:cNvSpPr>
          <p:nvPr/>
        </p:nvSpPr>
        <p:spPr>
          <a:xfrm>
            <a:off x="0" y="1"/>
            <a:ext cx="12192000" cy="1100332"/>
          </a:xfrm>
          <a:prstGeom prst="rect">
            <a:avLst/>
          </a:prstGeom>
          <a:solidFill>
            <a:srgbClr val="008E9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Franklin Gothic Medium" panose="020B0603020102020204" pitchFamily="34" charset="0"/>
              </a:rPr>
              <a:t>Given James’ profile, should you issue a loan to him? </a:t>
            </a:r>
            <a:endParaRPr lang="en-US" sz="4000" dirty="0"/>
          </a:p>
        </p:txBody>
      </p:sp>
      <p:graphicFrame>
        <p:nvGraphicFramePr>
          <p:cNvPr id="20" name="Table 19">
            <a:extLst>
              <a:ext uri="{FF2B5EF4-FFF2-40B4-BE49-F238E27FC236}">
                <a16:creationId xmlns:a16="http://schemas.microsoft.com/office/drawing/2014/main" id="{4AB4446C-0EDC-804B-A269-366EC8C7B88A}"/>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graphicFrame>
        <p:nvGraphicFramePr>
          <p:cNvPr id="17" name="Table 16">
            <a:extLst>
              <a:ext uri="{FF2B5EF4-FFF2-40B4-BE49-F238E27FC236}">
                <a16:creationId xmlns:a16="http://schemas.microsoft.com/office/drawing/2014/main" id="{BAFDDF30-EB19-6A42-B76C-AE635FD68AC9}"/>
              </a:ext>
            </a:extLst>
          </p:cNvPr>
          <p:cNvGraphicFramePr>
            <a:graphicFrameLocks noGrp="1"/>
          </p:cNvGraphicFramePr>
          <p:nvPr>
            <p:extLst>
              <p:ext uri="{D42A27DB-BD31-4B8C-83A1-F6EECF244321}">
                <p14:modId xmlns:p14="http://schemas.microsoft.com/office/powerpoint/2010/main" val="1928821220"/>
              </p:ext>
            </p:extLst>
          </p:nvPr>
        </p:nvGraphicFramePr>
        <p:xfrm>
          <a:off x="7309454" y="2022326"/>
          <a:ext cx="4797056" cy="1112520"/>
        </p:xfrm>
        <a:graphic>
          <a:graphicData uri="http://schemas.openxmlformats.org/drawingml/2006/table">
            <a:tbl>
              <a:tblPr firstRow="1" bandRow="1">
                <a:tableStyleId>{2D5ABB26-0587-4C30-8999-92F81FD0307C}</a:tableStyleId>
              </a:tblPr>
              <a:tblGrid>
                <a:gridCol w="2398528">
                  <a:extLst>
                    <a:ext uri="{9D8B030D-6E8A-4147-A177-3AD203B41FA5}">
                      <a16:colId xmlns:a16="http://schemas.microsoft.com/office/drawing/2014/main" val="3333350661"/>
                    </a:ext>
                  </a:extLst>
                </a:gridCol>
                <a:gridCol w="2398528">
                  <a:extLst>
                    <a:ext uri="{9D8B030D-6E8A-4147-A177-3AD203B41FA5}">
                      <a16:colId xmlns:a16="http://schemas.microsoft.com/office/drawing/2014/main" val="621301977"/>
                    </a:ext>
                  </a:extLst>
                </a:gridCol>
              </a:tblGrid>
              <a:tr h="370840">
                <a:tc>
                  <a:txBody>
                    <a:bodyPr/>
                    <a:lstStyle/>
                    <a:p>
                      <a:pPr algn="r"/>
                      <a:r>
                        <a:rPr lang="en-US" dirty="0"/>
                        <a:t>Outcome</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14932"/>
                  </a:ext>
                </a:extLst>
              </a:tr>
              <a:tr h="370840">
                <a:tc>
                  <a:txBody>
                    <a:bodyPr/>
                    <a:lstStyle/>
                    <a:p>
                      <a:pPr algn="r"/>
                      <a:r>
                        <a:rPr lang="en-US" dirty="0"/>
                        <a:t>Repay the loan</a:t>
                      </a:r>
                    </a:p>
                  </a:txBody>
                  <a:tcPr>
                    <a:lnR w="12700" cap="flat" cmpd="sng" algn="ctr">
                      <a:solidFill>
                        <a:schemeClr val="tx1"/>
                      </a:solidFill>
                      <a:prstDash val="solid"/>
                      <a:round/>
                      <a:headEnd type="none" w="med" len="med"/>
                      <a:tailEnd type="none" w="med" len="med"/>
                    </a:lnR>
                  </a:tcPr>
                </a:tc>
                <a:tc>
                  <a:txBody>
                    <a:bodyPr/>
                    <a:lstStyle/>
                    <a:p>
                      <a:r>
                        <a:rPr lang="en-US"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45571"/>
                  </a:ext>
                </a:extLst>
              </a:tr>
              <a:tr h="370840">
                <a:tc>
                  <a:txBody>
                    <a:bodyPr/>
                    <a:lstStyle/>
                    <a:p>
                      <a:pPr algn="r"/>
                      <a:r>
                        <a:rPr lang="en-US" dirty="0"/>
                        <a:t>Default</a:t>
                      </a:r>
                    </a:p>
                  </a:txBody>
                  <a:tcPr>
                    <a:lnR w="12700" cap="flat" cmpd="sng" algn="ctr">
                      <a:solidFill>
                        <a:schemeClr val="tx1"/>
                      </a:solidFill>
                      <a:prstDash val="solid"/>
                      <a:round/>
                      <a:headEnd type="none" w="med" len="med"/>
                      <a:tailEnd type="none" w="med" len="med"/>
                    </a:lnR>
                  </a:tcPr>
                </a:tc>
                <a:tc>
                  <a:txBody>
                    <a:bodyPr/>
                    <a:lstStyle/>
                    <a:p>
                      <a:r>
                        <a:rPr lang="en-US"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4806128"/>
                  </a:ext>
                </a:extLst>
              </a:tr>
            </a:tbl>
          </a:graphicData>
        </a:graphic>
      </p:graphicFrame>
      <p:sp>
        <p:nvSpPr>
          <p:cNvPr id="21" name="TextBox 20">
            <a:extLst>
              <a:ext uri="{FF2B5EF4-FFF2-40B4-BE49-F238E27FC236}">
                <a16:creationId xmlns:a16="http://schemas.microsoft.com/office/drawing/2014/main" id="{8F6C2040-8582-8E4F-AA06-DFCA8050C3DD}"/>
              </a:ext>
            </a:extLst>
          </p:cNvPr>
          <p:cNvSpPr txBox="1"/>
          <p:nvPr/>
        </p:nvSpPr>
        <p:spPr>
          <a:xfrm>
            <a:off x="4943533" y="1222873"/>
            <a:ext cx="2232626" cy="369332"/>
          </a:xfrm>
          <a:prstGeom prst="rect">
            <a:avLst/>
          </a:prstGeom>
          <a:noFill/>
          <a:ln>
            <a:solidFill>
              <a:schemeClr val="bg1">
                <a:lumMod val="50000"/>
              </a:schemeClr>
            </a:solidFill>
          </a:ln>
        </p:spPr>
        <p:txBody>
          <a:bodyPr wrap="square" rtlCol="0">
            <a:spAutoFit/>
          </a:bodyPr>
          <a:lstStyle/>
          <a:p>
            <a:r>
              <a:rPr lang="en-US" dirty="0"/>
              <a:t>$ </a:t>
            </a:r>
            <a:r>
              <a:rPr lang="en-SG" dirty="0"/>
              <a:t>30,000</a:t>
            </a:r>
            <a:endParaRPr lang="en-US" dirty="0"/>
          </a:p>
        </p:txBody>
      </p:sp>
      <p:sp>
        <p:nvSpPr>
          <p:cNvPr id="22" name="TextBox 21">
            <a:extLst>
              <a:ext uri="{FF2B5EF4-FFF2-40B4-BE49-F238E27FC236}">
                <a16:creationId xmlns:a16="http://schemas.microsoft.com/office/drawing/2014/main" id="{D61DCA57-2301-1E45-8C26-A3BAC7C29E4C}"/>
              </a:ext>
            </a:extLst>
          </p:cNvPr>
          <p:cNvSpPr txBox="1"/>
          <p:nvPr/>
        </p:nvSpPr>
        <p:spPr>
          <a:xfrm>
            <a:off x="4943533" y="1656277"/>
            <a:ext cx="2232626" cy="369332"/>
          </a:xfrm>
          <a:prstGeom prst="rect">
            <a:avLst/>
          </a:prstGeom>
          <a:noFill/>
          <a:ln>
            <a:solidFill>
              <a:schemeClr val="bg1">
                <a:lumMod val="50000"/>
              </a:schemeClr>
            </a:solidFill>
          </a:ln>
        </p:spPr>
        <p:txBody>
          <a:bodyPr wrap="square" rtlCol="0">
            <a:spAutoFit/>
          </a:bodyPr>
          <a:lstStyle/>
          <a:p>
            <a:r>
              <a:rPr lang="en-US" dirty="0"/>
              <a:t>9.4</a:t>
            </a:r>
          </a:p>
        </p:txBody>
      </p:sp>
      <p:sp>
        <p:nvSpPr>
          <p:cNvPr id="23" name="TextBox 22">
            <a:extLst>
              <a:ext uri="{FF2B5EF4-FFF2-40B4-BE49-F238E27FC236}">
                <a16:creationId xmlns:a16="http://schemas.microsoft.com/office/drawing/2014/main" id="{2C2C4B87-DC9F-DA43-9A50-541DF7BD89C6}"/>
              </a:ext>
            </a:extLst>
          </p:cNvPr>
          <p:cNvSpPr txBox="1"/>
          <p:nvPr/>
        </p:nvSpPr>
        <p:spPr>
          <a:xfrm>
            <a:off x="4943533" y="2089404"/>
            <a:ext cx="2232626" cy="369332"/>
          </a:xfrm>
          <a:prstGeom prst="rect">
            <a:avLst/>
          </a:prstGeom>
          <a:noFill/>
          <a:ln>
            <a:solidFill>
              <a:schemeClr val="bg1">
                <a:lumMod val="50000"/>
              </a:schemeClr>
            </a:solidFill>
          </a:ln>
        </p:spPr>
        <p:txBody>
          <a:bodyPr wrap="square" rtlCol="0">
            <a:spAutoFit/>
          </a:bodyPr>
          <a:lstStyle/>
          <a:p>
            <a:r>
              <a:rPr lang="en-US" dirty="0"/>
              <a:t>60</a:t>
            </a:r>
          </a:p>
        </p:txBody>
      </p:sp>
      <p:sp>
        <p:nvSpPr>
          <p:cNvPr id="24" name="TextBox 23">
            <a:extLst>
              <a:ext uri="{FF2B5EF4-FFF2-40B4-BE49-F238E27FC236}">
                <a16:creationId xmlns:a16="http://schemas.microsoft.com/office/drawing/2014/main" id="{9127982A-340C-454A-8F02-B8E9753EDB8C}"/>
              </a:ext>
            </a:extLst>
          </p:cNvPr>
          <p:cNvSpPr txBox="1"/>
          <p:nvPr/>
        </p:nvSpPr>
        <p:spPr>
          <a:xfrm>
            <a:off x="4943533" y="2546570"/>
            <a:ext cx="2232626" cy="369332"/>
          </a:xfrm>
          <a:prstGeom prst="rect">
            <a:avLst/>
          </a:prstGeom>
          <a:noFill/>
          <a:ln>
            <a:solidFill>
              <a:schemeClr val="bg1">
                <a:lumMod val="50000"/>
              </a:schemeClr>
            </a:solidFill>
          </a:ln>
        </p:spPr>
        <p:txBody>
          <a:bodyPr wrap="square" rtlCol="0">
            <a:spAutoFit/>
          </a:bodyPr>
          <a:lstStyle/>
          <a:p>
            <a:r>
              <a:rPr lang="en-US" dirty="0"/>
              <a:t>4</a:t>
            </a:r>
          </a:p>
        </p:txBody>
      </p:sp>
      <p:sp>
        <p:nvSpPr>
          <p:cNvPr id="25" name="TextBox 24">
            <a:extLst>
              <a:ext uri="{FF2B5EF4-FFF2-40B4-BE49-F238E27FC236}">
                <a16:creationId xmlns:a16="http://schemas.microsoft.com/office/drawing/2014/main" id="{1A8D9CBD-E1DD-7A4D-B354-9D31820EB6CF}"/>
              </a:ext>
            </a:extLst>
          </p:cNvPr>
          <p:cNvSpPr txBox="1"/>
          <p:nvPr/>
        </p:nvSpPr>
        <p:spPr>
          <a:xfrm>
            <a:off x="4943533" y="3430152"/>
            <a:ext cx="2232626" cy="369332"/>
          </a:xfrm>
          <a:prstGeom prst="rect">
            <a:avLst/>
          </a:prstGeom>
          <a:noFill/>
          <a:ln>
            <a:solidFill>
              <a:schemeClr val="bg1">
                <a:lumMod val="50000"/>
              </a:schemeClr>
            </a:solidFill>
          </a:ln>
        </p:spPr>
        <p:txBody>
          <a:bodyPr wrap="square" rtlCol="0">
            <a:spAutoFit/>
          </a:bodyPr>
          <a:lstStyle/>
          <a:p>
            <a:r>
              <a:rPr lang="en-US" dirty="0"/>
              <a:t>1</a:t>
            </a:r>
          </a:p>
        </p:txBody>
      </p:sp>
      <p:sp>
        <p:nvSpPr>
          <p:cNvPr id="26" name="TextBox 25">
            <a:extLst>
              <a:ext uri="{FF2B5EF4-FFF2-40B4-BE49-F238E27FC236}">
                <a16:creationId xmlns:a16="http://schemas.microsoft.com/office/drawing/2014/main" id="{4D7C5FB2-50DE-2C42-A5B9-7C59FB923E5A}"/>
              </a:ext>
            </a:extLst>
          </p:cNvPr>
          <p:cNvSpPr txBox="1"/>
          <p:nvPr/>
        </p:nvSpPr>
        <p:spPr>
          <a:xfrm>
            <a:off x="4943533" y="3865158"/>
            <a:ext cx="2232626" cy="369332"/>
          </a:xfrm>
          <a:prstGeom prst="rect">
            <a:avLst/>
          </a:prstGeom>
          <a:noFill/>
          <a:ln>
            <a:solidFill>
              <a:schemeClr val="bg1">
                <a:lumMod val="50000"/>
              </a:schemeClr>
            </a:solidFill>
          </a:ln>
        </p:spPr>
        <p:txBody>
          <a:bodyPr wrap="square" rtlCol="0">
            <a:spAutoFit/>
          </a:bodyPr>
          <a:lstStyle/>
          <a:p>
            <a:r>
              <a:rPr lang="en-US" dirty="0"/>
              <a:t>$ 2,500</a:t>
            </a:r>
          </a:p>
        </p:txBody>
      </p:sp>
      <p:sp>
        <p:nvSpPr>
          <p:cNvPr id="27" name="TextBox 26">
            <a:extLst>
              <a:ext uri="{FF2B5EF4-FFF2-40B4-BE49-F238E27FC236}">
                <a16:creationId xmlns:a16="http://schemas.microsoft.com/office/drawing/2014/main" id="{510C8916-52F8-9B4E-ABC5-8A76525DC6FD}"/>
              </a:ext>
            </a:extLst>
          </p:cNvPr>
          <p:cNvSpPr txBox="1"/>
          <p:nvPr/>
        </p:nvSpPr>
        <p:spPr>
          <a:xfrm>
            <a:off x="4943533" y="4302210"/>
            <a:ext cx="2232626" cy="369332"/>
          </a:xfrm>
          <a:prstGeom prst="rect">
            <a:avLst/>
          </a:prstGeom>
          <a:noFill/>
          <a:ln>
            <a:solidFill>
              <a:schemeClr val="bg1">
                <a:lumMod val="50000"/>
              </a:schemeClr>
            </a:solidFill>
          </a:ln>
        </p:spPr>
        <p:txBody>
          <a:bodyPr wrap="square" rtlCol="0">
            <a:spAutoFit/>
          </a:bodyPr>
          <a:lstStyle/>
          <a:p>
            <a:r>
              <a:rPr lang="en-US" dirty="0"/>
              <a:t>Car</a:t>
            </a:r>
          </a:p>
        </p:txBody>
      </p:sp>
      <p:graphicFrame>
        <p:nvGraphicFramePr>
          <p:cNvPr id="28" name="Table 27">
            <a:extLst>
              <a:ext uri="{FF2B5EF4-FFF2-40B4-BE49-F238E27FC236}">
                <a16:creationId xmlns:a16="http://schemas.microsoft.com/office/drawing/2014/main" id="{A1A91B21-664C-4C41-92E0-F4AD6F57EB12}"/>
              </a:ext>
            </a:extLst>
          </p:cNvPr>
          <p:cNvGraphicFramePr>
            <a:graphicFrameLocks noGrp="1"/>
          </p:cNvGraphicFramePr>
          <p:nvPr/>
        </p:nvGraphicFramePr>
        <p:xfrm>
          <a:off x="209617" y="1206544"/>
          <a:ext cx="4881927" cy="5212080"/>
        </p:xfrm>
        <a:graphic>
          <a:graphicData uri="http://schemas.openxmlformats.org/drawingml/2006/table">
            <a:tbl>
              <a:tblPr firstRow="1" bandRow="1">
                <a:tableStyleId>{2D5ABB26-0587-4C30-8999-92F81FD0307C}</a:tableStyleId>
              </a:tblPr>
              <a:tblGrid>
                <a:gridCol w="4881927">
                  <a:extLst>
                    <a:ext uri="{9D8B030D-6E8A-4147-A177-3AD203B41FA5}">
                      <a16:colId xmlns:a16="http://schemas.microsoft.com/office/drawing/2014/main" val="4985800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Annual income</a:t>
                      </a:r>
                    </a:p>
                  </a:txBody>
                  <a:tcPr/>
                </a:tc>
                <a:extLst>
                  <a:ext uri="{0D108BD9-81ED-4DB2-BD59-A6C34878D82A}">
                    <a16:rowId xmlns:a16="http://schemas.microsoft.com/office/drawing/2014/main" val="1889215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Revolving line utilization rate</a:t>
                      </a:r>
                    </a:p>
                  </a:txBody>
                  <a:tcPr/>
                </a:tc>
                <a:extLst>
                  <a:ext uri="{0D108BD9-81ED-4DB2-BD59-A6C34878D82A}">
                    <a16:rowId xmlns:a16="http://schemas.microsoft.com/office/drawing/2014/main" val="2226393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Installment</a:t>
                      </a:r>
                    </a:p>
                  </a:txBody>
                  <a:tcPr/>
                </a:tc>
                <a:extLst>
                  <a:ext uri="{0D108BD9-81ED-4DB2-BD59-A6C34878D82A}">
                    <a16:rowId xmlns:a16="http://schemas.microsoft.com/office/drawing/2014/main" val="10497900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number of credit lines </a:t>
                      </a:r>
                    </a:p>
                  </a:txBody>
                  <a:tcPr/>
                </a:tc>
                <a:extLst>
                  <a:ext uri="{0D108BD9-81ED-4DB2-BD59-A6C34878D82A}">
                    <a16:rowId xmlns:a16="http://schemas.microsoft.com/office/drawing/2014/main" val="3395815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Total credit revolving balance </a:t>
                      </a:r>
                    </a:p>
                  </a:txBody>
                  <a:tcPr/>
                </a:tc>
                <a:extLst>
                  <a:ext uri="{0D108BD9-81ED-4DB2-BD59-A6C34878D82A}">
                    <a16:rowId xmlns:a16="http://schemas.microsoft.com/office/drawing/2014/main" val="19436521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Debt-to-Income Ratio</a:t>
                      </a:r>
                    </a:p>
                  </a:txBody>
                  <a:tcPr/>
                </a:tc>
                <a:extLst>
                  <a:ext uri="{0D108BD9-81ED-4DB2-BD59-A6C34878D82A}">
                    <a16:rowId xmlns:a16="http://schemas.microsoft.com/office/drawing/2014/main" val="1150452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Loan amount </a:t>
                      </a:r>
                    </a:p>
                  </a:txBody>
                  <a:tcPr/>
                </a:tc>
                <a:extLst>
                  <a:ext uri="{0D108BD9-81ED-4DB2-BD59-A6C34878D82A}">
                    <a16:rowId xmlns:a16="http://schemas.microsoft.com/office/drawing/2014/main" val="208271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Purpose of loan</a:t>
                      </a:r>
                    </a:p>
                  </a:txBody>
                  <a:tcPr/>
                </a:tc>
                <a:extLst>
                  <a:ext uri="{0D108BD9-81ED-4DB2-BD59-A6C34878D82A}">
                    <a16:rowId xmlns:a16="http://schemas.microsoft.com/office/drawing/2014/main" val="5584468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Length of employment</a:t>
                      </a:r>
                    </a:p>
                  </a:txBody>
                  <a:tcPr/>
                </a:tc>
                <a:extLst>
                  <a:ext uri="{0D108BD9-81ED-4DB2-BD59-A6C34878D82A}">
                    <a16:rowId xmlns:a16="http://schemas.microsoft.com/office/drawing/2014/main" val="23208371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inquiries in past 6 months</a:t>
                      </a:r>
                    </a:p>
                  </a:txBody>
                  <a:tcPr/>
                </a:tc>
                <a:extLst>
                  <a:ext uri="{0D108BD9-81ED-4DB2-BD59-A6C34878D82A}">
                    <a16:rowId xmlns:a16="http://schemas.microsoft.com/office/drawing/2014/main" val="4033741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Number of months since last delinquency</a:t>
                      </a:r>
                    </a:p>
                  </a:txBody>
                  <a:tcPr/>
                </a:tc>
                <a:extLst>
                  <a:ext uri="{0D108BD9-81ED-4DB2-BD59-A6C34878D82A}">
                    <a16:rowId xmlns:a16="http://schemas.microsoft.com/office/drawing/2014/main" val="351811623"/>
                  </a:ext>
                </a:extLst>
              </a:tr>
            </a:tbl>
          </a:graphicData>
        </a:graphic>
      </p:graphicFrame>
      <p:sp>
        <p:nvSpPr>
          <p:cNvPr id="29" name="TextBox 28">
            <a:extLst>
              <a:ext uri="{FF2B5EF4-FFF2-40B4-BE49-F238E27FC236}">
                <a16:creationId xmlns:a16="http://schemas.microsoft.com/office/drawing/2014/main" id="{07013CC5-B4ED-DE40-82F1-7DBDCB104BAC}"/>
              </a:ext>
            </a:extLst>
          </p:cNvPr>
          <p:cNvSpPr txBox="1"/>
          <p:nvPr/>
        </p:nvSpPr>
        <p:spPr>
          <a:xfrm>
            <a:off x="4943533" y="2986948"/>
            <a:ext cx="2232626" cy="369332"/>
          </a:xfrm>
          <a:prstGeom prst="rect">
            <a:avLst/>
          </a:prstGeom>
          <a:noFill/>
          <a:ln>
            <a:solidFill>
              <a:schemeClr val="bg1">
                <a:lumMod val="50000"/>
              </a:schemeClr>
            </a:solidFill>
          </a:ln>
        </p:spPr>
        <p:txBody>
          <a:bodyPr wrap="square" rtlCol="0">
            <a:spAutoFit/>
          </a:bodyPr>
          <a:lstStyle/>
          <a:p>
            <a:r>
              <a:rPr lang="en-US" dirty="0"/>
              <a:t>$ 1,700</a:t>
            </a:r>
          </a:p>
        </p:txBody>
      </p:sp>
      <p:sp>
        <p:nvSpPr>
          <p:cNvPr id="30" name="TextBox 29">
            <a:extLst>
              <a:ext uri="{FF2B5EF4-FFF2-40B4-BE49-F238E27FC236}">
                <a16:creationId xmlns:a16="http://schemas.microsoft.com/office/drawing/2014/main" id="{671A14C7-20A1-C948-81DD-9554BFB554C7}"/>
              </a:ext>
            </a:extLst>
          </p:cNvPr>
          <p:cNvSpPr txBox="1"/>
          <p:nvPr/>
        </p:nvSpPr>
        <p:spPr>
          <a:xfrm>
            <a:off x="4943533" y="4735219"/>
            <a:ext cx="2232626" cy="369332"/>
          </a:xfrm>
          <a:prstGeom prst="rect">
            <a:avLst/>
          </a:prstGeom>
          <a:noFill/>
          <a:ln>
            <a:solidFill>
              <a:schemeClr val="bg1">
                <a:lumMod val="50000"/>
              </a:schemeClr>
            </a:solidFill>
          </a:ln>
        </p:spPr>
        <p:txBody>
          <a:bodyPr wrap="square" rtlCol="0">
            <a:spAutoFit/>
          </a:bodyPr>
          <a:lstStyle/>
          <a:p>
            <a:r>
              <a:rPr lang="en-US" dirty="0"/>
              <a:t>&lt; 1 year</a:t>
            </a:r>
          </a:p>
        </p:txBody>
      </p:sp>
      <p:sp>
        <p:nvSpPr>
          <p:cNvPr id="31" name="TextBox 30">
            <a:extLst>
              <a:ext uri="{FF2B5EF4-FFF2-40B4-BE49-F238E27FC236}">
                <a16:creationId xmlns:a16="http://schemas.microsoft.com/office/drawing/2014/main" id="{EEEB7CB1-062C-FB44-A218-C827AE679CFE}"/>
              </a:ext>
            </a:extLst>
          </p:cNvPr>
          <p:cNvSpPr txBox="1"/>
          <p:nvPr/>
        </p:nvSpPr>
        <p:spPr>
          <a:xfrm>
            <a:off x="4943533" y="5169360"/>
            <a:ext cx="2232626" cy="369332"/>
          </a:xfrm>
          <a:prstGeom prst="rect">
            <a:avLst/>
          </a:prstGeom>
          <a:noFill/>
          <a:ln>
            <a:solidFill>
              <a:schemeClr val="bg1">
                <a:lumMod val="50000"/>
              </a:schemeClr>
            </a:solidFill>
          </a:ln>
        </p:spPr>
        <p:txBody>
          <a:bodyPr wrap="square" rtlCol="0">
            <a:spAutoFit/>
          </a:bodyPr>
          <a:lstStyle/>
          <a:p>
            <a:r>
              <a:rPr lang="en-US" dirty="0"/>
              <a:t>5</a:t>
            </a:r>
          </a:p>
        </p:txBody>
      </p:sp>
      <p:sp>
        <p:nvSpPr>
          <p:cNvPr id="32" name="TextBox 31">
            <a:extLst>
              <a:ext uri="{FF2B5EF4-FFF2-40B4-BE49-F238E27FC236}">
                <a16:creationId xmlns:a16="http://schemas.microsoft.com/office/drawing/2014/main" id="{89BC574B-F3FE-524E-B6D3-4E8937B7EC2A}"/>
              </a:ext>
            </a:extLst>
          </p:cNvPr>
          <p:cNvSpPr txBox="1"/>
          <p:nvPr/>
        </p:nvSpPr>
        <p:spPr>
          <a:xfrm>
            <a:off x="4943533" y="5624566"/>
            <a:ext cx="2232626" cy="369332"/>
          </a:xfrm>
          <a:prstGeom prst="rect">
            <a:avLst/>
          </a:prstGeom>
          <a:noFill/>
          <a:ln>
            <a:solidFill>
              <a:schemeClr val="bg1">
                <a:lumMod val="50000"/>
              </a:schemeClr>
            </a:solidFill>
          </a:ln>
        </p:spPr>
        <p:txBody>
          <a:bodyPr wrap="square" rtlCol="0">
            <a:spAutoFit/>
          </a:bodyPr>
          <a:lstStyle/>
          <a:p>
            <a:r>
              <a:rPr lang="en-US" dirty="0"/>
              <a:t>10</a:t>
            </a:r>
          </a:p>
        </p:txBody>
      </p:sp>
      <p:graphicFrame>
        <p:nvGraphicFramePr>
          <p:cNvPr id="18" name="Table 17">
            <a:extLst>
              <a:ext uri="{FF2B5EF4-FFF2-40B4-BE49-F238E27FC236}">
                <a16:creationId xmlns:a16="http://schemas.microsoft.com/office/drawing/2014/main" id="{638E36A7-89D1-7F41-B1AD-15751D4304E3}"/>
              </a:ext>
            </a:extLst>
          </p:cNvPr>
          <p:cNvGraphicFramePr>
            <a:graphicFrameLocks noGrp="1"/>
          </p:cNvGraphicFramePr>
          <p:nvPr>
            <p:extLst>
              <p:ext uri="{D42A27DB-BD31-4B8C-83A1-F6EECF244321}">
                <p14:modId xmlns:p14="http://schemas.microsoft.com/office/powerpoint/2010/main" val="3661857637"/>
              </p:ext>
            </p:extLst>
          </p:nvPr>
        </p:nvGraphicFramePr>
        <p:xfrm>
          <a:off x="9698624" y="4056839"/>
          <a:ext cx="2396946" cy="741680"/>
        </p:xfrm>
        <a:graphic>
          <a:graphicData uri="http://schemas.openxmlformats.org/drawingml/2006/table">
            <a:tbl>
              <a:tblPr firstRow="1" bandRow="1">
                <a:tableStyleId>{5940675A-B579-460E-94D1-54222C63F5DA}</a:tableStyleId>
              </a:tblPr>
              <a:tblGrid>
                <a:gridCol w="2396946">
                  <a:extLst>
                    <a:ext uri="{9D8B030D-6E8A-4147-A177-3AD203B41FA5}">
                      <a16:colId xmlns:a16="http://schemas.microsoft.com/office/drawing/2014/main" val="51940800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Predicted outcome </a:t>
                      </a:r>
                      <a:endParaRPr lang="en-US" dirty="0">
                        <a:solidFill>
                          <a:schemeClr val="tx1"/>
                        </a:solidFill>
                      </a:endParaRPr>
                    </a:p>
                  </a:txBody>
                  <a:tcPr/>
                </a:tc>
                <a:extLst>
                  <a:ext uri="{0D108BD9-81ED-4DB2-BD59-A6C34878D82A}">
                    <a16:rowId xmlns:a16="http://schemas.microsoft.com/office/drawing/2014/main" val="2730047198"/>
                  </a:ext>
                </a:extLst>
              </a:tr>
              <a:tr h="370840">
                <a:tc>
                  <a:txBody>
                    <a:bodyPr/>
                    <a:lstStyle/>
                    <a:p>
                      <a:pPr algn="ctr"/>
                      <a:r>
                        <a:rPr lang="en-US" dirty="0"/>
                        <a:t>1</a:t>
                      </a:r>
                      <a:endParaRPr lang="en-US" dirty="0">
                        <a:solidFill>
                          <a:schemeClr val="tx1"/>
                        </a:solidFill>
                      </a:endParaRPr>
                    </a:p>
                  </a:txBody>
                  <a:tcPr/>
                </a:tc>
                <a:extLst>
                  <a:ext uri="{0D108BD9-81ED-4DB2-BD59-A6C34878D82A}">
                    <a16:rowId xmlns:a16="http://schemas.microsoft.com/office/drawing/2014/main" val="3095930493"/>
                  </a:ext>
                </a:extLst>
              </a:tr>
            </a:tbl>
          </a:graphicData>
        </a:graphic>
      </p:graphicFrame>
      <p:cxnSp>
        <p:nvCxnSpPr>
          <p:cNvPr id="33" name="Straight Arrow Connector 32">
            <a:extLst>
              <a:ext uri="{FF2B5EF4-FFF2-40B4-BE49-F238E27FC236}">
                <a16:creationId xmlns:a16="http://schemas.microsoft.com/office/drawing/2014/main" id="{98A232D2-47EF-0D42-B520-4678274FBEF6}"/>
              </a:ext>
            </a:extLst>
          </p:cNvPr>
          <p:cNvCxnSpPr/>
          <p:nvPr/>
        </p:nvCxnSpPr>
        <p:spPr>
          <a:xfrm>
            <a:off x="10484350" y="3150038"/>
            <a:ext cx="0" cy="75041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4F6A8E0-A9D4-BC46-A12A-7752E5D4BC57}"/>
              </a:ext>
            </a:extLst>
          </p:cNvPr>
          <p:cNvSpPr txBox="1"/>
          <p:nvPr/>
        </p:nvSpPr>
        <p:spPr>
          <a:xfrm>
            <a:off x="8957778" y="3285037"/>
            <a:ext cx="1526572" cy="369332"/>
          </a:xfrm>
          <a:prstGeom prst="rect">
            <a:avLst/>
          </a:prstGeom>
          <a:noFill/>
        </p:spPr>
        <p:txBody>
          <a:bodyPr wrap="none" rtlCol="0">
            <a:spAutoFit/>
          </a:bodyPr>
          <a:lstStyle/>
          <a:p>
            <a:r>
              <a:rPr lang="en-US" dirty="0"/>
              <a:t>Threshold: 0.5</a:t>
            </a:r>
          </a:p>
        </p:txBody>
      </p:sp>
    </p:spTree>
    <p:extLst>
      <p:ext uri="{BB962C8B-B14F-4D97-AF65-F5344CB8AC3E}">
        <p14:creationId xmlns:p14="http://schemas.microsoft.com/office/powerpoint/2010/main" val="793613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4B0E0403-DF51-A04D-BEBD-3498CA3096E0}"/>
              </a:ext>
            </a:extLst>
          </p:cNvPr>
          <p:cNvSpPr/>
          <p:nvPr/>
        </p:nvSpPr>
        <p:spPr>
          <a:xfrm>
            <a:off x="-2363" y="-38646"/>
            <a:ext cx="5715000" cy="6858000"/>
          </a:xfrm>
          <a:prstGeom prst="rect">
            <a:avLst/>
          </a:prstGeom>
          <a:solidFill>
            <a:srgbClr val="E4AFB0">
              <a:alpha val="59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2CB2741E-4FA6-D247-B0F5-64BDF28339C0}"/>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8ACF5807-3EAF-5C44-97E7-6D1DFF51D530}"/>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85893FF-918D-994D-96DF-373DDFD307D2}"/>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8" name="Title 1">
            <a:extLst>
              <a:ext uri="{FF2B5EF4-FFF2-40B4-BE49-F238E27FC236}">
                <a16:creationId xmlns:a16="http://schemas.microsoft.com/office/drawing/2014/main" id="{3C2C18C0-F478-624B-95D9-6D22F8548120}"/>
              </a:ext>
            </a:extLst>
          </p:cNvPr>
          <p:cNvSpPr txBox="1">
            <a:spLocks/>
          </p:cNvSpPr>
          <p:nvPr/>
        </p:nvSpPr>
        <p:spPr>
          <a:xfrm>
            <a:off x="481624" y="-94084"/>
            <a:ext cx="10515600" cy="1046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Future Work</a:t>
            </a:r>
          </a:p>
        </p:txBody>
      </p:sp>
      <p:graphicFrame>
        <p:nvGraphicFramePr>
          <p:cNvPr id="9" name="Table 8">
            <a:extLst>
              <a:ext uri="{FF2B5EF4-FFF2-40B4-BE49-F238E27FC236}">
                <a16:creationId xmlns:a16="http://schemas.microsoft.com/office/drawing/2014/main" id="{CB5A7C71-4868-8146-ABAD-26103D083A9C}"/>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extLst>
                  <a:ext uri="{0D108BD9-81ED-4DB2-BD59-A6C34878D82A}">
                    <a16:rowId xmlns:a16="http://schemas.microsoft.com/office/drawing/2014/main" val="1979840728"/>
                  </a:ext>
                </a:extLst>
              </a:tr>
            </a:tbl>
          </a:graphicData>
        </a:graphic>
      </p:graphicFrame>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481624" y="990600"/>
            <a:ext cx="4718152" cy="2438400"/>
          </a:xfrm>
        </p:spPr>
        <p:txBody>
          <a:bodyPr>
            <a:noAutofit/>
          </a:bodyPr>
          <a:lstStyle/>
          <a:p>
            <a:pPr marL="0" indent="0">
              <a:buNone/>
            </a:pPr>
            <a:r>
              <a:rPr lang="en-US" sz="2400" b="1" dirty="0"/>
              <a:t>1. Modeling </a:t>
            </a:r>
          </a:p>
          <a:p>
            <a:r>
              <a:rPr lang="en-US" sz="2400" dirty="0"/>
              <a:t>Explore whether other </a:t>
            </a:r>
            <a:r>
              <a:rPr lang="en-US" sz="2400" dirty="0" err="1"/>
              <a:t>behavioural</a:t>
            </a:r>
            <a:r>
              <a:rPr lang="en-US" sz="2400" dirty="0"/>
              <a:t> and loan related features improve model performance</a:t>
            </a:r>
          </a:p>
          <a:p>
            <a:r>
              <a:rPr lang="en-US" sz="2400" dirty="0"/>
              <a:t>Automate less risky loans</a:t>
            </a:r>
          </a:p>
          <a:p>
            <a:pPr marL="0" indent="0">
              <a:buNone/>
            </a:pPr>
            <a:endParaRPr lang="en-US" sz="2400" dirty="0"/>
          </a:p>
        </p:txBody>
      </p:sp>
      <p:pic>
        <p:nvPicPr>
          <p:cNvPr id="11" name="Picture 10">
            <a:extLst>
              <a:ext uri="{FF2B5EF4-FFF2-40B4-BE49-F238E27FC236}">
                <a16:creationId xmlns:a16="http://schemas.microsoft.com/office/drawing/2014/main" id="{CBA5BC2F-C57B-DA41-A679-EE8771161576}"/>
              </a:ext>
            </a:extLst>
          </p:cNvPr>
          <p:cNvPicPr>
            <a:picLocks noChangeAspect="1"/>
          </p:cNvPicPr>
          <p:nvPr/>
        </p:nvPicPr>
        <p:blipFill>
          <a:blip r:embed="rId3"/>
          <a:stretch>
            <a:fillRect/>
          </a:stretch>
        </p:blipFill>
        <p:spPr>
          <a:xfrm>
            <a:off x="5257800" y="-37555"/>
            <a:ext cx="6981843" cy="6562389"/>
          </a:xfrm>
          <a:prstGeom prst="rect">
            <a:avLst/>
          </a:prstGeom>
        </p:spPr>
      </p:pic>
    </p:spTree>
    <p:extLst>
      <p:ext uri="{BB962C8B-B14F-4D97-AF65-F5344CB8AC3E}">
        <p14:creationId xmlns:p14="http://schemas.microsoft.com/office/powerpoint/2010/main" val="4119297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4B0E0403-DF51-A04D-BEBD-3498CA3096E0}"/>
              </a:ext>
            </a:extLst>
          </p:cNvPr>
          <p:cNvSpPr/>
          <p:nvPr/>
        </p:nvSpPr>
        <p:spPr>
          <a:xfrm>
            <a:off x="-2363" y="-38646"/>
            <a:ext cx="5715000" cy="6858000"/>
          </a:xfrm>
          <a:prstGeom prst="rect">
            <a:avLst/>
          </a:prstGeom>
          <a:solidFill>
            <a:srgbClr val="E4AFB0">
              <a:alpha val="59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2CB2741E-4FA6-D247-B0F5-64BDF28339C0}"/>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8ACF5807-3EAF-5C44-97E7-6D1DFF51D530}"/>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85893FF-918D-994D-96DF-373DDFD307D2}"/>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8" name="Title 1">
            <a:extLst>
              <a:ext uri="{FF2B5EF4-FFF2-40B4-BE49-F238E27FC236}">
                <a16:creationId xmlns:a16="http://schemas.microsoft.com/office/drawing/2014/main" id="{3C2C18C0-F478-624B-95D9-6D22F8548120}"/>
              </a:ext>
            </a:extLst>
          </p:cNvPr>
          <p:cNvSpPr txBox="1">
            <a:spLocks/>
          </p:cNvSpPr>
          <p:nvPr/>
        </p:nvSpPr>
        <p:spPr>
          <a:xfrm>
            <a:off x="481624" y="-94084"/>
            <a:ext cx="10515600" cy="1046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Medium" panose="020B0603020102020204" pitchFamily="34" charset="0"/>
              </a:rPr>
              <a:t>Future Work</a:t>
            </a:r>
          </a:p>
        </p:txBody>
      </p:sp>
      <p:graphicFrame>
        <p:nvGraphicFramePr>
          <p:cNvPr id="9" name="Table 8">
            <a:extLst>
              <a:ext uri="{FF2B5EF4-FFF2-40B4-BE49-F238E27FC236}">
                <a16:creationId xmlns:a16="http://schemas.microsoft.com/office/drawing/2014/main" id="{CB5A7C71-4868-8146-ABAD-26103D083A9C}"/>
              </a:ext>
            </a:extLst>
          </p:cNvPr>
          <p:cNvGraphicFramePr>
            <a:graphicFrameLocks noGrp="1"/>
          </p:cNvGraphicFramePr>
          <p:nvPr>
            <p:extLst>
              <p:ext uri="{D42A27DB-BD31-4B8C-83A1-F6EECF244321}">
                <p14:modId xmlns:p14="http://schemas.microsoft.com/office/powerpoint/2010/main" val="4127290823"/>
              </p:ext>
            </p:extLst>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extLst>
                  <a:ext uri="{0D108BD9-81ED-4DB2-BD59-A6C34878D82A}">
                    <a16:rowId xmlns:a16="http://schemas.microsoft.com/office/drawing/2014/main" val="1979840728"/>
                  </a:ext>
                </a:extLst>
              </a:tr>
            </a:tbl>
          </a:graphicData>
        </a:graphic>
      </p:graphicFrame>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481624" y="990600"/>
            <a:ext cx="4718152" cy="4000500"/>
          </a:xfrm>
        </p:spPr>
        <p:txBody>
          <a:bodyPr>
            <a:normAutofit fontScale="92500" lnSpcReduction="20000"/>
          </a:bodyPr>
          <a:lstStyle/>
          <a:p>
            <a:pPr marL="0" indent="0">
              <a:buNone/>
            </a:pPr>
            <a:r>
              <a:rPr lang="en-US" sz="3100" b="1" dirty="0">
                <a:solidFill>
                  <a:schemeClr val="bg1">
                    <a:lumMod val="50000"/>
                  </a:schemeClr>
                </a:solidFill>
              </a:rPr>
              <a:t>1. Modeling </a:t>
            </a:r>
          </a:p>
          <a:p>
            <a:r>
              <a:rPr lang="en-US" dirty="0">
                <a:solidFill>
                  <a:schemeClr val="bg1">
                    <a:lumMod val="50000"/>
                  </a:schemeClr>
                </a:solidFill>
              </a:rPr>
              <a:t>Explore whether other </a:t>
            </a:r>
            <a:r>
              <a:rPr lang="en-US" dirty="0" err="1">
                <a:solidFill>
                  <a:schemeClr val="bg1">
                    <a:lumMod val="50000"/>
                  </a:schemeClr>
                </a:solidFill>
              </a:rPr>
              <a:t>behavioural</a:t>
            </a:r>
            <a:r>
              <a:rPr lang="en-US" dirty="0">
                <a:solidFill>
                  <a:schemeClr val="bg1">
                    <a:lumMod val="50000"/>
                  </a:schemeClr>
                </a:solidFill>
              </a:rPr>
              <a:t> and loan related features improve model performance</a:t>
            </a:r>
          </a:p>
          <a:p>
            <a:r>
              <a:rPr lang="en-US" dirty="0">
                <a:solidFill>
                  <a:schemeClr val="bg1">
                    <a:lumMod val="50000"/>
                  </a:schemeClr>
                </a:solidFill>
              </a:rPr>
              <a:t>Automate less risky loans</a:t>
            </a:r>
          </a:p>
          <a:p>
            <a:endParaRPr lang="en-US" dirty="0"/>
          </a:p>
          <a:p>
            <a:pPr marL="0" indent="0">
              <a:buNone/>
            </a:pPr>
            <a:r>
              <a:rPr lang="en-US" sz="3100" b="1" dirty="0"/>
              <a:t>2. Post-modeling</a:t>
            </a:r>
          </a:p>
          <a:p>
            <a:r>
              <a:rPr lang="en-SG" dirty="0"/>
              <a:t>Develop customized repayment methods to minimise credit risk from defaulters</a:t>
            </a:r>
          </a:p>
          <a:p>
            <a:pPr marL="0" indent="0">
              <a:buNone/>
            </a:pPr>
            <a:endParaRPr lang="en-US" dirty="0"/>
          </a:p>
        </p:txBody>
      </p:sp>
      <p:pic>
        <p:nvPicPr>
          <p:cNvPr id="11" name="Picture 10">
            <a:extLst>
              <a:ext uri="{FF2B5EF4-FFF2-40B4-BE49-F238E27FC236}">
                <a16:creationId xmlns:a16="http://schemas.microsoft.com/office/drawing/2014/main" id="{CBA5BC2F-C57B-DA41-A679-EE8771161576}"/>
              </a:ext>
            </a:extLst>
          </p:cNvPr>
          <p:cNvPicPr>
            <a:picLocks noChangeAspect="1"/>
          </p:cNvPicPr>
          <p:nvPr/>
        </p:nvPicPr>
        <p:blipFill>
          <a:blip r:embed="rId3"/>
          <a:stretch>
            <a:fillRect/>
          </a:stretch>
        </p:blipFill>
        <p:spPr>
          <a:xfrm>
            <a:off x="5257800" y="-37555"/>
            <a:ext cx="6981843" cy="6562389"/>
          </a:xfrm>
          <a:prstGeom prst="rect">
            <a:avLst/>
          </a:prstGeom>
        </p:spPr>
      </p:pic>
    </p:spTree>
    <p:extLst>
      <p:ext uri="{BB962C8B-B14F-4D97-AF65-F5344CB8AC3E}">
        <p14:creationId xmlns:p14="http://schemas.microsoft.com/office/powerpoint/2010/main" val="360852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60B44F-79B0-184A-9FEF-6456EAB11931}"/>
              </a:ext>
            </a:extLst>
          </p:cNvPr>
          <p:cNvSpPr/>
          <p:nvPr/>
        </p:nvSpPr>
        <p:spPr>
          <a:xfrm>
            <a:off x="-1" y="0"/>
            <a:ext cx="6578601" cy="6858000"/>
          </a:xfrm>
          <a:prstGeom prst="rect">
            <a:avLst/>
          </a:prstGeom>
          <a:solidFill>
            <a:srgbClr val="E4AFB0">
              <a:alpha val="81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317184" y="38645"/>
            <a:ext cx="10515600" cy="1325563"/>
          </a:xfrm>
        </p:spPr>
        <p:txBody>
          <a:bodyPr>
            <a:normAutofit/>
          </a:bodyPr>
          <a:lstStyle/>
          <a:p>
            <a:r>
              <a:rPr lang="en-US" sz="2800" dirty="0">
                <a:latin typeface="Franklin Gothic Medium" panose="020B0603020102020204" pitchFamily="34" charset="0"/>
              </a:rPr>
              <a:t>Why is managing credit risk important?</a:t>
            </a:r>
            <a:endParaRPr lang="en-US" sz="2800" dirty="0"/>
          </a:p>
        </p:txBody>
      </p:sp>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312188" y="1140146"/>
            <a:ext cx="5954222" cy="3050854"/>
          </a:xfrm>
        </p:spPr>
        <p:txBody>
          <a:bodyPr>
            <a:normAutofit/>
          </a:bodyPr>
          <a:lstStyle/>
          <a:p>
            <a:r>
              <a:rPr lang="en-US" sz="2400" dirty="0">
                <a:solidFill>
                  <a:schemeClr val="bg1">
                    <a:lumMod val="50000"/>
                  </a:schemeClr>
                </a:solidFill>
              </a:rPr>
              <a:t>Credit risk = Late repayment or default</a:t>
            </a:r>
          </a:p>
          <a:p>
            <a:r>
              <a:rPr lang="en-US" sz="2400" dirty="0"/>
              <a:t>Implications: </a:t>
            </a:r>
          </a:p>
          <a:p>
            <a:pPr marL="457200" indent="-457200">
              <a:buAutoNum type="arabicPeriod"/>
            </a:pPr>
            <a:r>
              <a:rPr lang="en-US" sz="2400" dirty="0"/>
              <a:t>Interrupted cash flows</a:t>
            </a:r>
          </a:p>
          <a:p>
            <a:pPr marL="457200" indent="-457200">
              <a:buAutoNum type="arabicPeriod"/>
            </a:pPr>
            <a:r>
              <a:rPr lang="en-US" sz="2400" dirty="0"/>
              <a:t>↑ cost of collection </a:t>
            </a:r>
          </a:p>
          <a:p>
            <a:pPr marL="457200" indent="-457200">
              <a:buAutoNum type="arabicPeriod"/>
            </a:pPr>
            <a:r>
              <a:rPr lang="en-US" sz="2400" dirty="0"/>
              <a:t>Lose expected returns</a:t>
            </a:r>
          </a:p>
        </p:txBody>
      </p:sp>
      <p:sp>
        <p:nvSpPr>
          <p:cNvPr id="4" name="Rectangle 13">
            <a:extLst>
              <a:ext uri="{FF2B5EF4-FFF2-40B4-BE49-F238E27FC236}">
                <a16:creationId xmlns:a16="http://schemas.microsoft.com/office/drawing/2014/main" id="{CEBF44D1-D904-5440-BC3B-029427A107C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4DBD2D35-C8B0-984A-9429-7C61D7632CB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F3BBEB37-72D1-FD41-BAC0-8EA2DAE51CA0}"/>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0" name="Table 9">
            <a:extLst>
              <a:ext uri="{FF2B5EF4-FFF2-40B4-BE49-F238E27FC236}">
                <a16:creationId xmlns:a16="http://schemas.microsoft.com/office/drawing/2014/main" id="{E408D7EF-574D-744A-B615-1F53CCC16F32}"/>
              </a:ext>
            </a:extLst>
          </p:cNvPr>
          <p:cNvGraphicFramePr>
            <a:graphicFrameLocks noGrp="1"/>
          </p:cNvGraphicFramePr>
          <p:nvPr/>
        </p:nvGraphicFramePr>
        <p:xfrm>
          <a:off x="0" y="652117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pic>
        <p:nvPicPr>
          <p:cNvPr id="12" name="Picture 11">
            <a:extLst>
              <a:ext uri="{FF2B5EF4-FFF2-40B4-BE49-F238E27FC236}">
                <a16:creationId xmlns:a16="http://schemas.microsoft.com/office/drawing/2014/main" id="{98AAF0B3-AE7A-7C4D-B447-66B274B44673}"/>
              </a:ext>
            </a:extLst>
          </p:cNvPr>
          <p:cNvPicPr>
            <a:picLocks noChangeAspect="1"/>
          </p:cNvPicPr>
          <p:nvPr/>
        </p:nvPicPr>
        <p:blipFill rotWithShape="1">
          <a:blip r:embed="rId3"/>
          <a:srcRect l="17539"/>
          <a:stretch/>
        </p:blipFill>
        <p:spPr>
          <a:xfrm>
            <a:off x="6500888" y="-77291"/>
            <a:ext cx="7431313" cy="6598466"/>
          </a:xfrm>
          <a:prstGeom prst="rect">
            <a:avLst/>
          </a:prstGeom>
        </p:spPr>
      </p:pic>
    </p:spTree>
    <p:extLst>
      <p:ext uri="{BB962C8B-B14F-4D97-AF65-F5344CB8AC3E}">
        <p14:creationId xmlns:p14="http://schemas.microsoft.com/office/powerpoint/2010/main" val="248538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4B0E0403-DF51-A04D-BEBD-3498CA3096E0}"/>
              </a:ext>
            </a:extLst>
          </p:cNvPr>
          <p:cNvSpPr/>
          <p:nvPr/>
        </p:nvSpPr>
        <p:spPr>
          <a:xfrm>
            <a:off x="-2363" y="-38646"/>
            <a:ext cx="5715000" cy="6858000"/>
          </a:xfrm>
          <a:prstGeom prst="rect">
            <a:avLst/>
          </a:prstGeom>
          <a:solidFill>
            <a:srgbClr val="E4AFB0">
              <a:alpha val="59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4" name="Rectangle 13">
            <a:extLst>
              <a:ext uri="{FF2B5EF4-FFF2-40B4-BE49-F238E27FC236}">
                <a16:creationId xmlns:a16="http://schemas.microsoft.com/office/drawing/2014/main" id="{2CB2741E-4FA6-D247-B0F5-64BDF28339C0}"/>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8ACF5807-3EAF-5C44-97E7-6D1DFF51D530}"/>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85893FF-918D-994D-96DF-373DDFD307D2}"/>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8" name="Title 1">
            <a:extLst>
              <a:ext uri="{FF2B5EF4-FFF2-40B4-BE49-F238E27FC236}">
                <a16:creationId xmlns:a16="http://schemas.microsoft.com/office/drawing/2014/main" id="{3C2C18C0-F478-624B-95D9-6D22F8548120}"/>
              </a:ext>
            </a:extLst>
          </p:cNvPr>
          <p:cNvSpPr txBox="1">
            <a:spLocks/>
          </p:cNvSpPr>
          <p:nvPr/>
        </p:nvSpPr>
        <p:spPr>
          <a:xfrm>
            <a:off x="481624" y="-94084"/>
            <a:ext cx="10515600" cy="1046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50000"/>
                  </a:schemeClr>
                </a:solidFill>
                <a:latin typeface="Franklin Gothic Medium" panose="020B0603020102020204" pitchFamily="34" charset="0"/>
              </a:rPr>
              <a:t>Future Work</a:t>
            </a:r>
          </a:p>
        </p:txBody>
      </p:sp>
      <p:graphicFrame>
        <p:nvGraphicFramePr>
          <p:cNvPr id="9" name="Table 8">
            <a:extLst>
              <a:ext uri="{FF2B5EF4-FFF2-40B4-BE49-F238E27FC236}">
                <a16:creationId xmlns:a16="http://schemas.microsoft.com/office/drawing/2014/main" id="{CB5A7C71-4868-8146-ABAD-26103D083A9C}"/>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extLst>
                  <a:ext uri="{0D108BD9-81ED-4DB2-BD59-A6C34878D82A}">
                    <a16:rowId xmlns:a16="http://schemas.microsoft.com/office/drawing/2014/main" val="1979840728"/>
                  </a:ext>
                </a:extLst>
              </a:tr>
            </a:tbl>
          </a:graphicData>
        </a:graphic>
      </p:graphicFrame>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481624" y="990600"/>
            <a:ext cx="4718152" cy="5283200"/>
          </a:xfrm>
        </p:spPr>
        <p:txBody>
          <a:bodyPr>
            <a:normAutofit fontScale="77500" lnSpcReduction="20000"/>
          </a:bodyPr>
          <a:lstStyle/>
          <a:p>
            <a:pPr marL="0" indent="0">
              <a:buNone/>
            </a:pPr>
            <a:r>
              <a:rPr lang="en-US" sz="3100" b="1" dirty="0">
                <a:solidFill>
                  <a:schemeClr val="bg1">
                    <a:lumMod val="50000"/>
                  </a:schemeClr>
                </a:solidFill>
              </a:rPr>
              <a:t>1. Modeling </a:t>
            </a:r>
          </a:p>
          <a:p>
            <a:r>
              <a:rPr lang="en-US" dirty="0">
                <a:solidFill>
                  <a:schemeClr val="bg1">
                    <a:lumMod val="50000"/>
                  </a:schemeClr>
                </a:solidFill>
              </a:rPr>
              <a:t>Explore whether other </a:t>
            </a:r>
            <a:r>
              <a:rPr lang="en-US" dirty="0" err="1">
                <a:solidFill>
                  <a:schemeClr val="bg1">
                    <a:lumMod val="50000"/>
                  </a:schemeClr>
                </a:solidFill>
              </a:rPr>
              <a:t>behavioural</a:t>
            </a:r>
            <a:r>
              <a:rPr lang="en-US" dirty="0">
                <a:solidFill>
                  <a:schemeClr val="bg1">
                    <a:lumMod val="50000"/>
                  </a:schemeClr>
                </a:solidFill>
              </a:rPr>
              <a:t> and loan related features improve model performance</a:t>
            </a:r>
          </a:p>
          <a:p>
            <a:r>
              <a:rPr lang="en-US" dirty="0">
                <a:solidFill>
                  <a:schemeClr val="bg1">
                    <a:lumMod val="50000"/>
                  </a:schemeClr>
                </a:solidFill>
              </a:rPr>
              <a:t>Automate less risky loans</a:t>
            </a:r>
          </a:p>
          <a:p>
            <a:endParaRPr lang="en-US" dirty="0">
              <a:solidFill>
                <a:schemeClr val="bg1">
                  <a:lumMod val="50000"/>
                </a:schemeClr>
              </a:solidFill>
            </a:endParaRPr>
          </a:p>
          <a:p>
            <a:pPr marL="0" indent="0">
              <a:buNone/>
            </a:pPr>
            <a:r>
              <a:rPr lang="en-US" sz="3100" b="1" dirty="0">
                <a:solidFill>
                  <a:schemeClr val="bg1">
                    <a:lumMod val="50000"/>
                  </a:schemeClr>
                </a:solidFill>
              </a:rPr>
              <a:t>2. Post-modeling</a:t>
            </a:r>
          </a:p>
          <a:p>
            <a:r>
              <a:rPr lang="en-SG" dirty="0">
                <a:solidFill>
                  <a:schemeClr val="bg1">
                    <a:lumMod val="50000"/>
                  </a:schemeClr>
                </a:solidFill>
              </a:rPr>
              <a:t>Develop customized repayment methods to minimise credit risk from defaulters</a:t>
            </a:r>
          </a:p>
          <a:p>
            <a:endParaRPr lang="en-US" dirty="0"/>
          </a:p>
          <a:p>
            <a:pPr marL="0" indent="0">
              <a:buNone/>
            </a:pPr>
            <a:r>
              <a:rPr lang="en-US" sz="3100" b="1" dirty="0"/>
              <a:t>3. Model maintenance</a:t>
            </a:r>
          </a:p>
          <a:p>
            <a:r>
              <a:rPr lang="en-SG" dirty="0"/>
              <a:t>Detect Drifting Models</a:t>
            </a:r>
          </a:p>
          <a:p>
            <a:pPr marL="0" indent="0">
              <a:buNone/>
            </a:pPr>
            <a:r>
              <a:rPr lang="en-SG" dirty="0"/>
              <a:t>- If a metric falls below the threshold, retrain the model using new observations</a:t>
            </a:r>
          </a:p>
        </p:txBody>
      </p:sp>
      <p:pic>
        <p:nvPicPr>
          <p:cNvPr id="11" name="Picture 10">
            <a:extLst>
              <a:ext uri="{FF2B5EF4-FFF2-40B4-BE49-F238E27FC236}">
                <a16:creationId xmlns:a16="http://schemas.microsoft.com/office/drawing/2014/main" id="{CBA5BC2F-C57B-DA41-A679-EE8771161576}"/>
              </a:ext>
            </a:extLst>
          </p:cNvPr>
          <p:cNvPicPr>
            <a:picLocks noChangeAspect="1"/>
          </p:cNvPicPr>
          <p:nvPr/>
        </p:nvPicPr>
        <p:blipFill>
          <a:blip r:embed="rId2"/>
          <a:stretch>
            <a:fillRect/>
          </a:stretch>
        </p:blipFill>
        <p:spPr>
          <a:xfrm>
            <a:off x="5257800" y="-37555"/>
            <a:ext cx="6981843" cy="6562389"/>
          </a:xfrm>
          <a:prstGeom prst="rect">
            <a:avLst/>
          </a:prstGeom>
        </p:spPr>
      </p:pic>
    </p:spTree>
    <p:extLst>
      <p:ext uri="{BB962C8B-B14F-4D97-AF65-F5344CB8AC3E}">
        <p14:creationId xmlns:p14="http://schemas.microsoft.com/office/powerpoint/2010/main" val="26600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32DE9AB8-BE19-034D-A905-03F1028DE3E9}"/>
              </a:ext>
            </a:extLst>
          </p:cNvPr>
          <p:cNvSpPr/>
          <p:nvPr/>
        </p:nvSpPr>
        <p:spPr>
          <a:xfrm>
            <a:off x="8686800" y="0"/>
            <a:ext cx="3502025" cy="6858000"/>
          </a:xfrm>
          <a:prstGeom prst="rect">
            <a:avLst/>
          </a:prstGeom>
          <a:solidFill>
            <a:srgbClr val="D3A0A0"/>
          </a:solidFill>
          <a:ln w="12700">
            <a:miter lim="400000"/>
          </a:ln>
        </p:spPr>
        <p:txBody>
          <a:bodyPr lIns="22860" rIns="22860" anchor="ctr"/>
          <a:lstStyle/>
          <a:p>
            <a:pPr algn="ctr" defTabSz="914217" hangingPunct="0">
              <a:defRPr>
                <a:solidFill>
                  <a:srgbClr val="FEFFFE">
                    <a:hueOff val="-7200000"/>
                    <a:satOff val="-100001"/>
                  </a:srgbClr>
                </a:solidFill>
                <a:latin typeface="+mn-lt"/>
                <a:ea typeface="+mn-ea"/>
                <a:cs typeface="+mn-cs"/>
                <a:sym typeface="Montserrat Light"/>
              </a:defRPr>
            </a:pPr>
            <a:endParaRPr kern="0" dirty="0">
              <a:solidFill>
                <a:srgbClr val="1A1D1F"/>
              </a:solidFill>
              <a:latin typeface="Montserrat Light"/>
              <a:sym typeface="Montserrat Light"/>
            </a:endParaRPr>
          </a:p>
        </p:txBody>
      </p:sp>
      <p:pic>
        <p:nvPicPr>
          <p:cNvPr id="4" name="Picture 3">
            <a:extLst>
              <a:ext uri="{FF2B5EF4-FFF2-40B4-BE49-F238E27FC236}">
                <a16:creationId xmlns:a16="http://schemas.microsoft.com/office/drawing/2014/main" id="{47116D73-813B-B846-B586-EED30A820591}"/>
              </a:ext>
            </a:extLst>
          </p:cNvPr>
          <p:cNvPicPr>
            <a:picLocks noChangeAspect="1"/>
          </p:cNvPicPr>
          <p:nvPr/>
        </p:nvPicPr>
        <p:blipFill rotWithShape="1">
          <a:blip r:embed="rId3"/>
          <a:srcRect l="23045" r="23045"/>
          <a:stretch/>
        </p:blipFill>
        <p:spPr>
          <a:xfrm>
            <a:off x="878836" y="4204281"/>
            <a:ext cx="473342" cy="461666"/>
          </a:xfrm>
          <a:prstGeom prst="rect">
            <a:avLst/>
          </a:prstGeom>
        </p:spPr>
      </p:pic>
      <p:pic>
        <p:nvPicPr>
          <p:cNvPr id="5" name="Picture 4">
            <a:extLst>
              <a:ext uri="{FF2B5EF4-FFF2-40B4-BE49-F238E27FC236}">
                <a16:creationId xmlns:a16="http://schemas.microsoft.com/office/drawing/2014/main" id="{1F9EEA16-7B56-804E-897C-8E7B774324F4}"/>
              </a:ext>
            </a:extLst>
          </p:cNvPr>
          <p:cNvPicPr>
            <a:picLocks noChangeAspect="1"/>
          </p:cNvPicPr>
          <p:nvPr/>
        </p:nvPicPr>
        <p:blipFill>
          <a:blip r:embed="rId4"/>
          <a:stretch>
            <a:fillRect/>
          </a:stretch>
        </p:blipFill>
        <p:spPr>
          <a:xfrm>
            <a:off x="834476" y="4806227"/>
            <a:ext cx="517702" cy="517702"/>
          </a:xfrm>
          <a:prstGeom prst="rect">
            <a:avLst/>
          </a:prstGeom>
        </p:spPr>
      </p:pic>
      <p:pic>
        <p:nvPicPr>
          <p:cNvPr id="7" name="Picture 6">
            <a:extLst>
              <a:ext uri="{FF2B5EF4-FFF2-40B4-BE49-F238E27FC236}">
                <a16:creationId xmlns:a16="http://schemas.microsoft.com/office/drawing/2014/main" id="{7B1197E7-A636-A04E-A7F2-40F50F90A613}"/>
              </a:ext>
            </a:extLst>
          </p:cNvPr>
          <p:cNvPicPr>
            <a:picLocks noChangeAspect="1"/>
          </p:cNvPicPr>
          <p:nvPr/>
        </p:nvPicPr>
        <p:blipFill>
          <a:blip r:embed="rId5"/>
          <a:stretch>
            <a:fillRect/>
          </a:stretch>
        </p:blipFill>
        <p:spPr>
          <a:xfrm>
            <a:off x="854249" y="5641041"/>
            <a:ext cx="517702" cy="517702"/>
          </a:xfrm>
          <a:prstGeom prst="rect">
            <a:avLst/>
          </a:prstGeom>
        </p:spPr>
      </p:pic>
      <p:sp>
        <p:nvSpPr>
          <p:cNvPr id="8" name="TextBox 24">
            <a:extLst>
              <a:ext uri="{FF2B5EF4-FFF2-40B4-BE49-F238E27FC236}">
                <a16:creationId xmlns:a16="http://schemas.microsoft.com/office/drawing/2014/main" id="{0866FFD0-701A-FD4B-8ADD-F4D3FCAAE8AD}"/>
              </a:ext>
            </a:extLst>
          </p:cNvPr>
          <p:cNvSpPr txBox="1"/>
          <p:nvPr/>
        </p:nvSpPr>
        <p:spPr>
          <a:xfrm>
            <a:off x="1600174" y="4880776"/>
            <a:ext cx="4512978" cy="40011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defRPr sz="9600" b="1">
                <a:solidFill>
                  <a:schemeClr val="accent2"/>
                </a:solidFill>
                <a:latin typeface="Montserrat Bold"/>
                <a:ea typeface="Montserrat Bold"/>
                <a:cs typeface="Montserrat Bold"/>
                <a:sym typeface="Montserrat Bold"/>
              </a:defRPr>
            </a:lvl1pPr>
          </a:lstStyle>
          <a:p>
            <a:pPr defTabSz="914217" hangingPunct="0"/>
            <a:r>
              <a:rPr lang="en-SG" sz="2000" kern="0" dirty="0">
                <a:solidFill>
                  <a:srgbClr val="1A1D1F"/>
                </a:solidFill>
                <a:hlinkClick r:id="rId6">
                  <a:extLst>
                    <a:ext uri="{A12FA001-AC4F-418D-AE19-62706E023703}">
                      <ahyp:hlinkClr xmlns:ahyp="http://schemas.microsoft.com/office/drawing/2018/hyperlinkcolor" val="tx"/>
                    </a:ext>
                  </a:extLst>
                </a:hlinkClick>
              </a:rPr>
              <a:t>github.com/valerielimyh</a:t>
            </a:r>
            <a:endParaRPr sz="2000" kern="0" dirty="0">
              <a:solidFill>
                <a:srgbClr val="1A1D1F"/>
              </a:solidFill>
            </a:endParaRPr>
          </a:p>
        </p:txBody>
      </p:sp>
      <p:sp>
        <p:nvSpPr>
          <p:cNvPr id="9" name="TextBox 24">
            <a:extLst>
              <a:ext uri="{FF2B5EF4-FFF2-40B4-BE49-F238E27FC236}">
                <a16:creationId xmlns:a16="http://schemas.microsoft.com/office/drawing/2014/main" id="{F67E0DD9-A4AC-DF49-BC49-22EDB2147164}"/>
              </a:ext>
            </a:extLst>
          </p:cNvPr>
          <p:cNvSpPr txBox="1"/>
          <p:nvPr/>
        </p:nvSpPr>
        <p:spPr>
          <a:xfrm>
            <a:off x="1600174" y="5655674"/>
            <a:ext cx="5092098" cy="40011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defRPr sz="9600" b="1">
                <a:solidFill>
                  <a:schemeClr val="accent2"/>
                </a:solidFill>
                <a:latin typeface="Montserrat Bold"/>
                <a:ea typeface="Montserrat Bold"/>
                <a:cs typeface="Montserrat Bold"/>
                <a:sym typeface="Montserrat Bold"/>
              </a:defRPr>
            </a:lvl1pPr>
          </a:lstStyle>
          <a:p>
            <a:pPr defTabSz="914217" hangingPunct="0"/>
            <a:r>
              <a:rPr lang="en-SG" sz="2000" kern="0" dirty="0">
                <a:solidFill>
                  <a:srgbClr val="1A1D1F"/>
                </a:solidFill>
                <a:hlinkClick r:id="rId7">
                  <a:extLst>
                    <a:ext uri="{A12FA001-AC4F-418D-AE19-62706E023703}">
                      <ahyp:hlinkClr xmlns:ahyp="http://schemas.microsoft.com/office/drawing/2018/hyperlinkcolor" val="tx"/>
                    </a:ext>
                  </a:extLst>
                </a:hlinkClick>
              </a:rPr>
              <a:t>medium.com/@valerieeelimyh</a:t>
            </a:r>
            <a:endParaRPr sz="2000" kern="0" dirty="0">
              <a:solidFill>
                <a:srgbClr val="1A1D1F"/>
              </a:solidFill>
            </a:endParaRPr>
          </a:p>
        </p:txBody>
      </p:sp>
      <p:sp>
        <p:nvSpPr>
          <p:cNvPr id="10" name="TextBox 24">
            <a:extLst>
              <a:ext uri="{FF2B5EF4-FFF2-40B4-BE49-F238E27FC236}">
                <a16:creationId xmlns:a16="http://schemas.microsoft.com/office/drawing/2014/main" id="{1670D108-5EFD-ED43-932B-D0A710FC749C}"/>
              </a:ext>
            </a:extLst>
          </p:cNvPr>
          <p:cNvSpPr txBox="1"/>
          <p:nvPr/>
        </p:nvSpPr>
        <p:spPr>
          <a:xfrm>
            <a:off x="1631917" y="4178421"/>
            <a:ext cx="5092098" cy="400110"/>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defRPr sz="9600" b="1">
                <a:solidFill>
                  <a:schemeClr val="accent2"/>
                </a:solidFill>
                <a:latin typeface="Montserrat Bold"/>
                <a:ea typeface="Montserrat Bold"/>
                <a:cs typeface="Montserrat Bold"/>
                <a:sym typeface="Montserrat Bold"/>
              </a:defRPr>
            </a:lvl1pPr>
          </a:lstStyle>
          <a:p>
            <a:pPr defTabSz="914217" hangingPunct="0"/>
            <a:r>
              <a:rPr lang="en-SG" sz="2000" kern="0" dirty="0">
                <a:solidFill>
                  <a:srgbClr val="1A1D1F"/>
                </a:solidFill>
                <a:hlinkClick r:id="rId8">
                  <a:extLst>
                    <a:ext uri="{A12FA001-AC4F-418D-AE19-62706E023703}">
                      <ahyp:hlinkClr xmlns:ahyp="http://schemas.microsoft.com/office/drawing/2018/hyperlinkcolor" val="tx"/>
                    </a:ext>
                  </a:extLst>
                </a:hlinkClick>
              </a:rPr>
              <a:t>valerieeelimyh@gmail.com</a:t>
            </a:r>
            <a:endParaRPr lang="en-SG" sz="2000" kern="0" dirty="0">
              <a:solidFill>
                <a:srgbClr val="1A1D1F"/>
              </a:solidFill>
            </a:endParaRPr>
          </a:p>
        </p:txBody>
      </p:sp>
      <p:sp>
        <p:nvSpPr>
          <p:cNvPr id="13" name="TextBox 17">
            <a:extLst>
              <a:ext uri="{FF2B5EF4-FFF2-40B4-BE49-F238E27FC236}">
                <a16:creationId xmlns:a16="http://schemas.microsoft.com/office/drawing/2014/main" id="{26532FD6-074D-A547-A595-86B870790FF2}"/>
              </a:ext>
            </a:extLst>
          </p:cNvPr>
          <p:cNvSpPr txBox="1"/>
          <p:nvPr/>
        </p:nvSpPr>
        <p:spPr>
          <a:xfrm>
            <a:off x="866219" y="1805854"/>
            <a:ext cx="2429832" cy="70788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a:defRPr sz="8000" b="1">
                <a:solidFill>
                  <a:srgbClr val="000000"/>
                </a:solidFill>
                <a:latin typeface="Montserrat Bold"/>
                <a:ea typeface="Montserrat Bold"/>
                <a:cs typeface="Montserrat Bold"/>
                <a:sym typeface="Montserrat Bold"/>
              </a:defRPr>
            </a:lvl1pPr>
          </a:lstStyle>
          <a:p>
            <a:pPr defTabSz="914217" hangingPunct="0"/>
            <a:r>
              <a:rPr lang="en-SG" sz="4000" kern="0" dirty="0">
                <a:solidFill>
                  <a:srgbClr val="1A1D1F"/>
                </a:solidFill>
              </a:rPr>
              <a:t>Valerie Lim</a:t>
            </a:r>
          </a:p>
        </p:txBody>
      </p:sp>
      <p:sp>
        <p:nvSpPr>
          <p:cNvPr id="14" name="TextBox 24">
            <a:extLst>
              <a:ext uri="{FF2B5EF4-FFF2-40B4-BE49-F238E27FC236}">
                <a16:creationId xmlns:a16="http://schemas.microsoft.com/office/drawing/2014/main" id="{C3626817-8A39-E64C-BE94-060B701F836D}"/>
              </a:ext>
            </a:extLst>
          </p:cNvPr>
          <p:cNvSpPr txBox="1"/>
          <p:nvPr/>
        </p:nvSpPr>
        <p:spPr>
          <a:xfrm>
            <a:off x="1631917" y="3550745"/>
            <a:ext cx="5878359" cy="707886"/>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defRPr sz="9600" b="1">
                <a:solidFill>
                  <a:schemeClr val="accent2"/>
                </a:solidFill>
                <a:latin typeface="Montserrat Bold"/>
                <a:ea typeface="Montserrat Bold"/>
                <a:cs typeface="Montserrat Bold"/>
                <a:sym typeface="Montserrat Bold"/>
              </a:defRPr>
            </a:lvl1pPr>
          </a:lstStyle>
          <a:p>
            <a:pPr defTabSz="914217" hangingPunct="0"/>
            <a:r>
              <a:rPr lang="en-SG" sz="2000" u="sng" kern="0" dirty="0" err="1">
                <a:solidFill>
                  <a:srgbClr val="1A1D1F"/>
                </a:solidFill>
              </a:rPr>
              <a:t>linkedin.com</a:t>
            </a:r>
            <a:r>
              <a:rPr lang="en-SG" sz="2000" u="sng" kern="0" dirty="0">
                <a:solidFill>
                  <a:srgbClr val="1A1D1F"/>
                </a:solidFill>
              </a:rPr>
              <a:t>/in/</a:t>
            </a:r>
            <a:r>
              <a:rPr lang="en-SG" sz="2000" u="sng" kern="0" dirty="0" err="1">
                <a:solidFill>
                  <a:srgbClr val="1A1D1F"/>
                </a:solidFill>
              </a:rPr>
              <a:t>valerie</a:t>
            </a:r>
            <a:r>
              <a:rPr lang="en-SG" sz="2000" u="sng" kern="0" dirty="0">
                <a:solidFill>
                  <a:srgbClr val="1A1D1F"/>
                </a:solidFill>
              </a:rPr>
              <a:t>-</a:t>
            </a:r>
            <a:r>
              <a:rPr lang="en-SG" sz="2000" u="sng" kern="0" dirty="0" err="1">
                <a:solidFill>
                  <a:srgbClr val="1A1D1F"/>
                </a:solidFill>
              </a:rPr>
              <a:t>lim</a:t>
            </a:r>
            <a:r>
              <a:rPr lang="en-SG" sz="2000" u="sng" kern="0" dirty="0">
                <a:solidFill>
                  <a:srgbClr val="1A1D1F"/>
                </a:solidFill>
              </a:rPr>
              <a:t>-</a:t>
            </a:r>
            <a:r>
              <a:rPr lang="en-SG" sz="2000" u="sng" kern="0" dirty="0" err="1">
                <a:solidFill>
                  <a:srgbClr val="1A1D1F"/>
                </a:solidFill>
              </a:rPr>
              <a:t>yan</a:t>
            </a:r>
            <a:r>
              <a:rPr lang="en-SG" sz="2000" u="sng" kern="0" dirty="0">
                <a:solidFill>
                  <a:srgbClr val="1A1D1F"/>
                </a:solidFill>
              </a:rPr>
              <a:t>-hui/</a:t>
            </a:r>
          </a:p>
          <a:p>
            <a:pPr defTabSz="914217" hangingPunct="0"/>
            <a:endParaRPr lang="en-SG" sz="2000" u="sng" kern="0" dirty="0">
              <a:solidFill>
                <a:srgbClr val="1A1D1F"/>
              </a:solidFill>
            </a:endParaRPr>
          </a:p>
        </p:txBody>
      </p:sp>
      <p:pic>
        <p:nvPicPr>
          <p:cNvPr id="6" name="Picture 5">
            <a:extLst>
              <a:ext uri="{FF2B5EF4-FFF2-40B4-BE49-F238E27FC236}">
                <a16:creationId xmlns:a16="http://schemas.microsoft.com/office/drawing/2014/main" id="{08845D58-498F-CC40-8BB2-6F605AEDD2CE}"/>
              </a:ext>
            </a:extLst>
          </p:cNvPr>
          <p:cNvPicPr>
            <a:picLocks noChangeAspect="1"/>
          </p:cNvPicPr>
          <p:nvPr/>
        </p:nvPicPr>
        <p:blipFill>
          <a:blip r:embed="rId9"/>
          <a:stretch>
            <a:fillRect/>
          </a:stretch>
        </p:blipFill>
        <p:spPr>
          <a:xfrm>
            <a:off x="905236" y="3529643"/>
            <a:ext cx="446942" cy="446942"/>
          </a:xfrm>
          <a:prstGeom prst="rect">
            <a:avLst/>
          </a:prstGeom>
        </p:spPr>
      </p:pic>
      <p:pic>
        <p:nvPicPr>
          <p:cNvPr id="15" name="Picture 14">
            <a:extLst>
              <a:ext uri="{FF2B5EF4-FFF2-40B4-BE49-F238E27FC236}">
                <a16:creationId xmlns:a16="http://schemas.microsoft.com/office/drawing/2014/main" id="{A927542F-2FB5-394F-A809-FCFFFE25AC1A}"/>
              </a:ext>
            </a:extLst>
          </p:cNvPr>
          <p:cNvPicPr>
            <a:picLocks noChangeAspect="1"/>
          </p:cNvPicPr>
          <p:nvPr/>
        </p:nvPicPr>
        <p:blipFill>
          <a:blip r:embed="rId10"/>
          <a:stretch>
            <a:fillRect/>
          </a:stretch>
        </p:blipFill>
        <p:spPr>
          <a:xfrm>
            <a:off x="10823726" y="269233"/>
            <a:ext cx="1055557" cy="1055557"/>
          </a:xfrm>
          <a:prstGeom prst="rect">
            <a:avLst/>
          </a:prstGeom>
        </p:spPr>
      </p:pic>
      <p:pic>
        <p:nvPicPr>
          <p:cNvPr id="16" name="Picture 15" descr="A person in a forest&#13;&#10;&#13;&#10;Description automatically generated">
            <a:extLst>
              <a:ext uri="{FF2B5EF4-FFF2-40B4-BE49-F238E27FC236}">
                <a16:creationId xmlns:a16="http://schemas.microsoft.com/office/drawing/2014/main" id="{57FF1033-4C7A-394D-B0D1-667FDF3AADCD}"/>
              </a:ext>
            </a:extLst>
          </p:cNvPr>
          <p:cNvPicPr>
            <a:picLocks noChangeAspect="1"/>
          </p:cNvPicPr>
          <p:nvPr/>
        </p:nvPicPr>
        <p:blipFill rotWithShape="1">
          <a:blip r:embed="rId11">
            <a:extLst>
              <a:ext uri="{28A0092B-C50C-407E-A947-70E740481C1C}">
                <a14:useLocalDpi xmlns:a14="http://schemas.microsoft.com/office/drawing/2010/main" val="0"/>
              </a:ext>
            </a:extLst>
          </a:blip>
          <a:srcRect l="21001" t="33359" r="20248" b="1"/>
          <a:stretch/>
        </p:blipFill>
        <p:spPr>
          <a:xfrm>
            <a:off x="8996341" y="2037234"/>
            <a:ext cx="2882942" cy="4360195"/>
          </a:xfrm>
          <a:prstGeom prst="rect">
            <a:avLst/>
          </a:prstGeom>
        </p:spPr>
      </p:pic>
      <p:sp>
        <p:nvSpPr>
          <p:cNvPr id="3" name="TextBox 2">
            <a:extLst>
              <a:ext uri="{FF2B5EF4-FFF2-40B4-BE49-F238E27FC236}">
                <a16:creationId xmlns:a16="http://schemas.microsoft.com/office/drawing/2014/main" id="{752D00F1-E9BC-584C-9B85-36FEAFC2BF65}"/>
              </a:ext>
            </a:extLst>
          </p:cNvPr>
          <p:cNvSpPr txBox="1"/>
          <p:nvPr/>
        </p:nvSpPr>
        <p:spPr>
          <a:xfrm>
            <a:off x="9857120" y="1436522"/>
            <a:ext cx="1550617" cy="369332"/>
          </a:xfrm>
          <a:prstGeom prst="rect">
            <a:avLst/>
          </a:prstGeom>
          <a:noFill/>
        </p:spPr>
        <p:txBody>
          <a:bodyPr wrap="none" rtlCol="0">
            <a:spAutoFit/>
          </a:bodyPr>
          <a:lstStyle/>
          <a:p>
            <a:r>
              <a:rPr lang="en-US" dirty="0"/>
              <a:t>Find me here!</a:t>
            </a:r>
          </a:p>
        </p:txBody>
      </p:sp>
      <p:pic>
        <p:nvPicPr>
          <p:cNvPr id="20" name="Picture 19">
            <a:extLst>
              <a:ext uri="{FF2B5EF4-FFF2-40B4-BE49-F238E27FC236}">
                <a16:creationId xmlns:a16="http://schemas.microsoft.com/office/drawing/2014/main" id="{B23A5546-0E71-B541-9CDF-424CAE13AB80}"/>
              </a:ext>
            </a:extLst>
          </p:cNvPr>
          <p:cNvPicPr>
            <a:picLocks noChangeAspect="1"/>
          </p:cNvPicPr>
          <p:nvPr/>
        </p:nvPicPr>
        <p:blipFill>
          <a:blip r:embed="rId12"/>
          <a:stretch>
            <a:fillRect/>
          </a:stretch>
        </p:blipFill>
        <p:spPr>
          <a:xfrm rot="16200000">
            <a:off x="11213058" y="1355344"/>
            <a:ext cx="369332" cy="358169"/>
          </a:xfrm>
          <a:prstGeom prst="rect">
            <a:avLst/>
          </a:prstGeom>
        </p:spPr>
      </p:pic>
      <p:sp>
        <p:nvSpPr>
          <p:cNvPr id="11" name="TextBox 10">
            <a:extLst>
              <a:ext uri="{FF2B5EF4-FFF2-40B4-BE49-F238E27FC236}">
                <a16:creationId xmlns:a16="http://schemas.microsoft.com/office/drawing/2014/main" id="{39A3D4B9-A1AC-194F-8740-42C4C39B6C18}"/>
              </a:ext>
            </a:extLst>
          </p:cNvPr>
          <p:cNvSpPr txBox="1"/>
          <p:nvPr/>
        </p:nvSpPr>
        <p:spPr>
          <a:xfrm>
            <a:off x="834476" y="517910"/>
            <a:ext cx="2799484" cy="769441"/>
          </a:xfrm>
          <a:prstGeom prst="rect">
            <a:avLst/>
          </a:prstGeom>
          <a:noFill/>
        </p:spPr>
        <p:txBody>
          <a:bodyPr wrap="none" rtlCol="0">
            <a:spAutoFit/>
          </a:bodyPr>
          <a:lstStyle/>
          <a:p>
            <a:r>
              <a:rPr lang="en-US" sz="4400" b="1" dirty="0">
                <a:solidFill>
                  <a:srgbClr val="9A7787"/>
                </a:solidFill>
              </a:rPr>
              <a:t>Thank you!</a:t>
            </a:r>
          </a:p>
        </p:txBody>
      </p:sp>
    </p:spTree>
    <p:extLst>
      <p:ext uri="{BB962C8B-B14F-4D97-AF65-F5344CB8AC3E}">
        <p14:creationId xmlns:p14="http://schemas.microsoft.com/office/powerpoint/2010/main" val="1760643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87973B48-4902-8E43-81E8-5041F6B6AE8A}"/>
              </a:ext>
            </a:extLst>
          </p:cNvPr>
          <p:cNvSpPr/>
          <p:nvPr/>
        </p:nvSpPr>
        <p:spPr>
          <a:xfrm>
            <a:off x="9207" y="27571"/>
            <a:ext cx="12182793" cy="4831080"/>
          </a:xfrm>
          <a:prstGeom prst="rect">
            <a:avLst/>
          </a:prstGeom>
          <a:solidFill>
            <a:schemeClr val="accent1">
              <a:lumMod val="20000"/>
              <a:lumOff val="80000"/>
              <a:alpha val="38446"/>
            </a:schemeClr>
          </a:solidFill>
          <a:ln w="12700">
            <a:miter lim="400000"/>
          </a:ln>
        </p:spPr>
        <p:txBody>
          <a:bodyPr lIns="22860" rIns="22860" anchor="ctr"/>
          <a:lstStyle/>
          <a:p>
            <a:pPr algn="ctr">
              <a:defRPr>
                <a:solidFill>
                  <a:schemeClr val="accent5">
                    <a:hueOff val="-7200000"/>
                    <a:satOff val="-100001"/>
                  </a:schemeClr>
                </a:solidFill>
                <a:latin typeface="+mn-lt"/>
                <a:ea typeface="+mn-ea"/>
                <a:cs typeface="+mn-cs"/>
                <a:sym typeface="Montserrat Light"/>
              </a:defRPr>
            </a:pPr>
            <a:endParaRPr sz="900"/>
          </a:p>
        </p:txBody>
      </p:sp>
      <p:sp>
        <p:nvSpPr>
          <p:cNvPr id="3" name="TextBox 24">
            <a:extLst>
              <a:ext uri="{FF2B5EF4-FFF2-40B4-BE49-F238E27FC236}">
                <a16:creationId xmlns:a16="http://schemas.microsoft.com/office/drawing/2014/main" id="{438B996A-6244-A94E-85CA-823566C3BCCE}"/>
              </a:ext>
            </a:extLst>
          </p:cNvPr>
          <p:cNvSpPr txBox="1"/>
          <p:nvPr/>
        </p:nvSpPr>
        <p:spPr>
          <a:xfrm>
            <a:off x="957499" y="2644170"/>
            <a:ext cx="9977788" cy="830997"/>
          </a:xfrm>
          <a:prstGeom prst="rect">
            <a:avLst/>
          </a:prstGeom>
          <a:ln w="12700">
            <a:miter lim="400000"/>
          </a:ln>
          <a:extLst>
            <a:ext uri="{C572A759-6A51-4108-AA02-DFA0A04FC94B}">
              <ma14:wrappingTextBoxFlag xmlns="" xmlns:ma14="http://schemas.microsoft.com/office/mac/drawingml/2011/main" val="1"/>
            </a:ext>
          </a:extLst>
        </p:spPr>
        <p:txBody>
          <a:bodyPr wrap="square" lIns="22860" rIns="22860">
            <a:spAutoFit/>
          </a:bodyPr>
          <a:lstStyle>
            <a:lvl1pPr>
              <a:defRPr sz="9600" b="1">
                <a:solidFill>
                  <a:schemeClr val="accent2"/>
                </a:solidFill>
                <a:latin typeface="Montserrat Bold"/>
                <a:ea typeface="Montserrat Bold"/>
                <a:cs typeface="Montserrat Bold"/>
                <a:sym typeface="Montserrat Bold"/>
              </a:defRPr>
            </a:lvl1pPr>
          </a:lstStyle>
          <a:p>
            <a:r>
              <a:rPr lang="en-US" sz="4800" dirty="0">
                <a:solidFill>
                  <a:schemeClr val="tx1"/>
                </a:solidFill>
              </a:rPr>
              <a:t>Appendix</a:t>
            </a:r>
            <a:endParaRPr sz="4800" dirty="0">
              <a:solidFill>
                <a:schemeClr val="tx1"/>
              </a:solidFill>
            </a:endParaRPr>
          </a:p>
        </p:txBody>
      </p:sp>
      <p:sp>
        <p:nvSpPr>
          <p:cNvPr id="4" name="Rectangle 23">
            <a:extLst>
              <a:ext uri="{FF2B5EF4-FFF2-40B4-BE49-F238E27FC236}">
                <a16:creationId xmlns:a16="http://schemas.microsoft.com/office/drawing/2014/main" id="{1CDB1B80-DE4D-C847-986E-09D1A5BA2EF1}"/>
              </a:ext>
            </a:extLst>
          </p:cNvPr>
          <p:cNvSpPr/>
          <p:nvPr/>
        </p:nvSpPr>
        <p:spPr>
          <a:xfrm rot="5400000">
            <a:off x="-417554" y="3001281"/>
            <a:ext cx="2142448" cy="70609"/>
          </a:xfrm>
          <a:prstGeom prst="rect">
            <a:avLst/>
          </a:prstGeom>
          <a:solidFill>
            <a:schemeClr val="tx1"/>
          </a:solidFill>
          <a:ln w="12700">
            <a:miter lim="400000"/>
          </a:ln>
        </p:spPr>
        <p:txBody>
          <a:bodyPr lIns="22860" rIns="22860" anchor="ctr"/>
          <a:lstStyle/>
          <a:p>
            <a:pPr algn="ctr">
              <a:defRPr>
                <a:solidFill>
                  <a:srgbClr val="000000"/>
                </a:solidFill>
                <a:latin typeface="+mn-lt"/>
                <a:ea typeface="+mn-ea"/>
                <a:cs typeface="+mn-cs"/>
                <a:sym typeface="Montserrat Light"/>
              </a:defRPr>
            </a:pPr>
            <a:endParaRPr sz="900"/>
          </a:p>
        </p:txBody>
      </p:sp>
    </p:spTree>
    <p:extLst>
      <p:ext uri="{BB962C8B-B14F-4D97-AF65-F5344CB8AC3E}">
        <p14:creationId xmlns:p14="http://schemas.microsoft.com/office/powerpoint/2010/main" val="918942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6375-0A03-AC4E-A510-88825D8FB2F0}"/>
              </a:ext>
            </a:extLst>
          </p:cNvPr>
          <p:cNvSpPr txBox="1">
            <a:spLocks/>
          </p:cNvSpPr>
          <p:nvPr/>
        </p:nvSpPr>
        <p:spPr>
          <a:xfrm>
            <a:off x="253999" y="278469"/>
            <a:ext cx="2997201" cy="470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Franklin Gothic Medium" panose="020B0603020102020204" pitchFamily="34" charset="0"/>
              </a:rPr>
              <a:t>Pairplot</a:t>
            </a:r>
            <a:r>
              <a:rPr lang="en-US" sz="2400" dirty="0">
                <a:latin typeface="Franklin Gothic Medium" panose="020B0603020102020204" pitchFamily="34" charset="0"/>
              </a:rPr>
              <a:t> of features</a:t>
            </a:r>
            <a:endParaRPr lang="en-US" sz="2400" dirty="0"/>
          </a:p>
        </p:txBody>
      </p:sp>
      <p:pic>
        <p:nvPicPr>
          <p:cNvPr id="6" name="Picture 5" descr="A picture containing text, large, sitting, computer&#10;&#10;Description automatically generated">
            <a:extLst>
              <a:ext uri="{FF2B5EF4-FFF2-40B4-BE49-F238E27FC236}">
                <a16:creationId xmlns:a16="http://schemas.microsoft.com/office/drawing/2014/main" id="{A9CBE62F-DADA-BC48-817D-1BCCD7311401}"/>
              </a:ext>
            </a:extLst>
          </p:cNvPr>
          <p:cNvPicPr>
            <a:picLocks noChangeAspect="1"/>
          </p:cNvPicPr>
          <p:nvPr/>
        </p:nvPicPr>
        <p:blipFill>
          <a:blip r:embed="rId2"/>
          <a:stretch>
            <a:fillRect/>
          </a:stretch>
        </p:blipFill>
        <p:spPr>
          <a:xfrm>
            <a:off x="3623759" y="73151"/>
            <a:ext cx="6956006" cy="6396729"/>
          </a:xfrm>
          <a:prstGeom prst="rect">
            <a:avLst/>
          </a:prstGeom>
        </p:spPr>
      </p:pic>
      <p:pic>
        <p:nvPicPr>
          <p:cNvPr id="8" name="Picture 7" descr="A close up of a keyboard&#10;&#10;Description automatically generated">
            <a:extLst>
              <a:ext uri="{FF2B5EF4-FFF2-40B4-BE49-F238E27FC236}">
                <a16:creationId xmlns:a16="http://schemas.microsoft.com/office/drawing/2014/main" id="{C9E35615-9D93-8B41-B531-5CE200FF30A3}"/>
              </a:ext>
            </a:extLst>
          </p:cNvPr>
          <p:cNvPicPr>
            <a:picLocks noChangeAspect="1"/>
          </p:cNvPicPr>
          <p:nvPr/>
        </p:nvPicPr>
        <p:blipFill rotWithShape="1">
          <a:blip r:embed="rId3"/>
          <a:srcRect t="95199"/>
          <a:stretch/>
        </p:blipFill>
        <p:spPr>
          <a:xfrm>
            <a:off x="3648811" y="6321731"/>
            <a:ext cx="6956006" cy="338843"/>
          </a:xfrm>
          <a:prstGeom prst="rect">
            <a:avLst/>
          </a:prstGeom>
        </p:spPr>
      </p:pic>
    </p:spTree>
    <p:extLst>
      <p:ext uri="{BB962C8B-B14F-4D97-AF65-F5344CB8AC3E}">
        <p14:creationId xmlns:p14="http://schemas.microsoft.com/office/powerpoint/2010/main" val="1745553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fferent, laptop, computer, photo&#10;&#10;Description automatically generated">
            <a:extLst>
              <a:ext uri="{FF2B5EF4-FFF2-40B4-BE49-F238E27FC236}">
                <a16:creationId xmlns:a16="http://schemas.microsoft.com/office/drawing/2014/main" id="{ED81B1C5-E007-654E-8265-1228D8CE37B9}"/>
              </a:ext>
            </a:extLst>
          </p:cNvPr>
          <p:cNvPicPr>
            <a:picLocks noChangeAspect="1"/>
          </p:cNvPicPr>
          <p:nvPr/>
        </p:nvPicPr>
        <p:blipFill>
          <a:blip r:embed="rId2"/>
          <a:stretch>
            <a:fillRect/>
          </a:stretch>
        </p:blipFill>
        <p:spPr>
          <a:xfrm>
            <a:off x="4133088" y="-12192"/>
            <a:ext cx="6585685" cy="6620256"/>
          </a:xfrm>
          <a:prstGeom prst="rect">
            <a:avLst/>
          </a:prstGeom>
        </p:spPr>
      </p:pic>
      <p:pic>
        <p:nvPicPr>
          <p:cNvPr id="6" name="Picture 5">
            <a:extLst>
              <a:ext uri="{FF2B5EF4-FFF2-40B4-BE49-F238E27FC236}">
                <a16:creationId xmlns:a16="http://schemas.microsoft.com/office/drawing/2014/main" id="{8E0E8DE4-3013-DD45-BA8F-3B9FAE62082C}"/>
              </a:ext>
            </a:extLst>
          </p:cNvPr>
          <p:cNvPicPr>
            <a:picLocks noChangeAspect="1"/>
          </p:cNvPicPr>
          <p:nvPr/>
        </p:nvPicPr>
        <p:blipFill>
          <a:blip r:embed="rId3"/>
          <a:stretch>
            <a:fillRect/>
          </a:stretch>
        </p:blipFill>
        <p:spPr>
          <a:xfrm>
            <a:off x="3827482" y="109728"/>
            <a:ext cx="570781" cy="6486144"/>
          </a:xfrm>
          <a:prstGeom prst="rect">
            <a:avLst/>
          </a:prstGeom>
        </p:spPr>
      </p:pic>
      <p:pic>
        <p:nvPicPr>
          <p:cNvPr id="8" name="Picture 7">
            <a:extLst>
              <a:ext uri="{FF2B5EF4-FFF2-40B4-BE49-F238E27FC236}">
                <a16:creationId xmlns:a16="http://schemas.microsoft.com/office/drawing/2014/main" id="{640288D8-6A00-434E-98AF-3D6AD11FB86E}"/>
              </a:ext>
            </a:extLst>
          </p:cNvPr>
          <p:cNvPicPr>
            <a:picLocks noChangeAspect="1"/>
          </p:cNvPicPr>
          <p:nvPr/>
        </p:nvPicPr>
        <p:blipFill>
          <a:blip r:embed="rId4"/>
          <a:stretch>
            <a:fillRect/>
          </a:stretch>
        </p:blipFill>
        <p:spPr>
          <a:xfrm>
            <a:off x="4373878" y="6246414"/>
            <a:ext cx="6344895" cy="306786"/>
          </a:xfrm>
          <a:prstGeom prst="rect">
            <a:avLst/>
          </a:prstGeom>
        </p:spPr>
      </p:pic>
      <p:sp>
        <p:nvSpPr>
          <p:cNvPr id="7" name="Title 1">
            <a:extLst>
              <a:ext uri="{FF2B5EF4-FFF2-40B4-BE49-F238E27FC236}">
                <a16:creationId xmlns:a16="http://schemas.microsoft.com/office/drawing/2014/main" id="{53D24CBB-BE6B-BD40-81F3-6B1AFBB6E8BD}"/>
              </a:ext>
            </a:extLst>
          </p:cNvPr>
          <p:cNvSpPr txBox="1">
            <a:spLocks/>
          </p:cNvSpPr>
          <p:nvPr/>
        </p:nvSpPr>
        <p:spPr>
          <a:xfrm>
            <a:off x="253999" y="278469"/>
            <a:ext cx="2997201" cy="470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Franklin Gothic Medium" panose="020B0603020102020204" pitchFamily="34" charset="0"/>
              </a:rPr>
              <a:t>Pairplot</a:t>
            </a:r>
            <a:r>
              <a:rPr lang="en-US" sz="2400" dirty="0">
                <a:latin typeface="Franklin Gothic Medium" panose="020B0603020102020204" pitchFamily="34" charset="0"/>
              </a:rPr>
              <a:t> of features</a:t>
            </a:r>
            <a:endParaRPr lang="en-US" sz="2400" dirty="0"/>
          </a:p>
        </p:txBody>
      </p:sp>
    </p:spTree>
    <p:extLst>
      <p:ext uri="{BB962C8B-B14F-4D97-AF65-F5344CB8AC3E}">
        <p14:creationId xmlns:p14="http://schemas.microsoft.com/office/powerpoint/2010/main" val="3168205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ptop, computer, table, sitting&#10;&#10;Description automatically generated">
            <a:extLst>
              <a:ext uri="{FF2B5EF4-FFF2-40B4-BE49-F238E27FC236}">
                <a16:creationId xmlns:a16="http://schemas.microsoft.com/office/drawing/2014/main" id="{56D753B4-CD0F-4845-873A-4F4911CE8C22}"/>
              </a:ext>
            </a:extLst>
          </p:cNvPr>
          <p:cNvPicPr>
            <a:picLocks noChangeAspect="1"/>
          </p:cNvPicPr>
          <p:nvPr/>
        </p:nvPicPr>
        <p:blipFill>
          <a:blip r:embed="rId2"/>
          <a:stretch>
            <a:fillRect/>
          </a:stretch>
        </p:blipFill>
        <p:spPr>
          <a:xfrm>
            <a:off x="4799119" y="85061"/>
            <a:ext cx="5216147" cy="6442585"/>
          </a:xfrm>
          <a:prstGeom prst="rect">
            <a:avLst/>
          </a:prstGeom>
        </p:spPr>
      </p:pic>
      <p:pic>
        <p:nvPicPr>
          <p:cNvPr id="2" name="Picture 1">
            <a:extLst>
              <a:ext uri="{FF2B5EF4-FFF2-40B4-BE49-F238E27FC236}">
                <a16:creationId xmlns:a16="http://schemas.microsoft.com/office/drawing/2014/main" id="{339EA89F-542E-E64B-9B41-90AE698262A9}"/>
              </a:ext>
            </a:extLst>
          </p:cNvPr>
          <p:cNvPicPr>
            <a:picLocks noChangeAspect="1"/>
          </p:cNvPicPr>
          <p:nvPr/>
        </p:nvPicPr>
        <p:blipFill>
          <a:blip r:embed="rId3"/>
          <a:stretch>
            <a:fillRect/>
          </a:stretch>
        </p:blipFill>
        <p:spPr>
          <a:xfrm>
            <a:off x="4851029" y="6417427"/>
            <a:ext cx="5216148" cy="364655"/>
          </a:xfrm>
          <a:prstGeom prst="rect">
            <a:avLst/>
          </a:prstGeom>
        </p:spPr>
      </p:pic>
      <p:pic>
        <p:nvPicPr>
          <p:cNvPr id="4" name="Picture 3">
            <a:extLst>
              <a:ext uri="{FF2B5EF4-FFF2-40B4-BE49-F238E27FC236}">
                <a16:creationId xmlns:a16="http://schemas.microsoft.com/office/drawing/2014/main" id="{EBEB7DFA-3E84-F84D-8C6F-2733CCBB985E}"/>
              </a:ext>
            </a:extLst>
          </p:cNvPr>
          <p:cNvPicPr>
            <a:picLocks noChangeAspect="1"/>
          </p:cNvPicPr>
          <p:nvPr/>
        </p:nvPicPr>
        <p:blipFill>
          <a:blip r:embed="rId4"/>
          <a:stretch>
            <a:fillRect/>
          </a:stretch>
        </p:blipFill>
        <p:spPr>
          <a:xfrm>
            <a:off x="4460327" y="74428"/>
            <a:ext cx="441908" cy="6501290"/>
          </a:xfrm>
          <a:prstGeom prst="rect">
            <a:avLst/>
          </a:prstGeom>
        </p:spPr>
      </p:pic>
      <p:pic>
        <p:nvPicPr>
          <p:cNvPr id="10" name="Picture 9" descr="A picture containing clock, meter&#10;&#10;Description automatically generated">
            <a:extLst>
              <a:ext uri="{FF2B5EF4-FFF2-40B4-BE49-F238E27FC236}">
                <a16:creationId xmlns:a16="http://schemas.microsoft.com/office/drawing/2014/main" id="{A465B86F-C221-EC4B-B683-9CCA9EA18588}"/>
              </a:ext>
            </a:extLst>
          </p:cNvPr>
          <p:cNvPicPr>
            <a:picLocks noChangeAspect="1"/>
          </p:cNvPicPr>
          <p:nvPr/>
        </p:nvPicPr>
        <p:blipFill>
          <a:blip r:embed="rId5"/>
          <a:stretch>
            <a:fillRect/>
          </a:stretch>
        </p:blipFill>
        <p:spPr>
          <a:xfrm>
            <a:off x="10119087" y="74428"/>
            <a:ext cx="1142666" cy="6442530"/>
          </a:xfrm>
          <a:prstGeom prst="rect">
            <a:avLst/>
          </a:prstGeom>
        </p:spPr>
      </p:pic>
      <p:pic>
        <p:nvPicPr>
          <p:cNvPr id="12" name="Picture 11">
            <a:extLst>
              <a:ext uri="{FF2B5EF4-FFF2-40B4-BE49-F238E27FC236}">
                <a16:creationId xmlns:a16="http://schemas.microsoft.com/office/drawing/2014/main" id="{9E3CB732-6225-2044-8A2C-EAF6C28A3A27}"/>
              </a:ext>
            </a:extLst>
          </p:cNvPr>
          <p:cNvPicPr>
            <a:picLocks noChangeAspect="1"/>
          </p:cNvPicPr>
          <p:nvPr/>
        </p:nvPicPr>
        <p:blipFill>
          <a:blip r:embed="rId6"/>
          <a:stretch>
            <a:fillRect/>
          </a:stretch>
        </p:blipFill>
        <p:spPr>
          <a:xfrm>
            <a:off x="10067176" y="6417427"/>
            <a:ext cx="1225236" cy="348187"/>
          </a:xfrm>
          <a:prstGeom prst="rect">
            <a:avLst/>
          </a:prstGeom>
        </p:spPr>
      </p:pic>
      <p:sp>
        <p:nvSpPr>
          <p:cNvPr id="13" name="Title 1">
            <a:extLst>
              <a:ext uri="{FF2B5EF4-FFF2-40B4-BE49-F238E27FC236}">
                <a16:creationId xmlns:a16="http://schemas.microsoft.com/office/drawing/2014/main" id="{B384100C-A89E-6B43-86B6-C3FF7E6A227F}"/>
              </a:ext>
            </a:extLst>
          </p:cNvPr>
          <p:cNvSpPr txBox="1">
            <a:spLocks/>
          </p:cNvSpPr>
          <p:nvPr/>
        </p:nvSpPr>
        <p:spPr>
          <a:xfrm>
            <a:off x="253999" y="278469"/>
            <a:ext cx="2997201" cy="470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Franklin Gothic Medium" panose="020B0603020102020204" pitchFamily="34" charset="0"/>
              </a:rPr>
              <a:t>Pairplot</a:t>
            </a:r>
            <a:r>
              <a:rPr lang="en-US" sz="2400" dirty="0">
                <a:latin typeface="Franklin Gothic Medium" panose="020B0603020102020204" pitchFamily="34" charset="0"/>
              </a:rPr>
              <a:t> of features</a:t>
            </a:r>
            <a:endParaRPr lang="en-US" sz="2400" dirty="0"/>
          </a:p>
        </p:txBody>
      </p:sp>
    </p:spTree>
    <p:extLst>
      <p:ext uri="{BB962C8B-B14F-4D97-AF65-F5344CB8AC3E}">
        <p14:creationId xmlns:p14="http://schemas.microsoft.com/office/powerpoint/2010/main" val="1725836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9F1E3FF7-0AAE-1D4D-B898-F0F2F0A7F588}"/>
              </a:ext>
            </a:extLst>
          </p:cNvPr>
          <p:cNvPicPr>
            <a:picLocks noChangeAspect="1"/>
          </p:cNvPicPr>
          <p:nvPr/>
        </p:nvPicPr>
        <p:blipFill>
          <a:blip r:embed="rId2"/>
          <a:stretch>
            <a:fillRect/>
          </a:stretch>
        </p:blipFill>
        <p:spPr>
          <a:xfrm>
            <a:off x="5654202" y="0"/>
            <a:ext cx="5254427" cy="6858000"/>
          </a:xfrm>
          <a:prstGeom prst="rect">
            <a:avLst/>
          </a:prstGeom>
        </p:spPr>
      </p:pic>
      <p:pic>
        <p:nvPicPr>
          <p:cNvPr id="5" name="Picture 4">
            <a:extLst>
              <a:ext uri="{FF2B5EF4-FFF2-40B4-BE49-F238E27FC236}">
                <a16:creationId xmlns:a16="http://schemas.microsoft.com/office/drawing/2014/main" id="{0BE340F0-32CD-5A4D-940E-33577FAC3FA6}"/>
              </a:ext>
            </a:extLst>
          </p:cNvPr>
          <p:cNvPicPr>
            <a:picLocks noChangeAspect="1"/>
          </p:cNvPicPr>
          <p:nvPr/>
        </p:nvPicPr>
        <p:blipFill>
          <a:blip r:embed="rId3"/>
          <a:stretch>
            <a:fillRect/>
          </a:stretch>
        </p:blipFill>
        <p:spPr>
          <a:xfrm>
            <a:off x="5335827" y="-1616149"/>
            <a:ext cx="421790" cy="6858000"/>
          </a:xfrm>
          <a:prstGeom prst="rect">
            <a:avLst/>
          </a:prstGeom>
        </p:spPr>
      </p:pic>
      <p:sp>
        <p:nvSpPr>
          <p:cNvPr id="4" name="Title 1">
            <a:extLst>
              <a:ext uri="{FF2B5EF4-FFF2-40B4-BE49-F238E27FC236}">
                <a16:creationId xmlns:a16="http://schemas.microsoft.com/office/drawing/2014/main" id="{D743CB0B-7C9F-C44D-AC90-D5C60158A7BD}"/>
              </a:ext>
            </a:extLst>
          </p:cNvPr>
          <p:cNvSpPr txBox="1">
            <a:spLocks/>
          </p:cNvSpPr>
          <p:nvPr/>
        </p:nvSpPr>
        <p:spPr>
          <a:xfrm>
            <a:off x="253999" y="278469"/>
            <a:ext cx="2997201" cy="470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Franklin Gothic Medium" panose="020B0603020102020204" pitchFamily="34" charset="0"/>
              </a:rPr>
              <a:t>Pairplot</a:t>
            </a:r>
            <a:r>
              <a:rPr lang="en-US" sz="2400" dirty="0">
                <a:latin typeface="Franklin Gothic Medium" panose="020B0603020102020204" pitchFamily="34" charset="0"/>
              </a:rPr>
              <a:t> of features</a:t>
            </a:r>
            <a:endParaRPr lang="en-US" sz="2400" dirty="0"/>
          </a:p>
        </p:txBody>
      </p:sp>
    </p:spTree>
    <p:extLst>
      <p:ext uri="{BB962C8B-B14F-4D97-AF65-F5344CB8AC3E}">
        <p14:creationId xmlns:p14="http://schemas.microsoft.com/office/powerpoint/2010/main" val="4282301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461380" y="26491"/>
            <a:ext cx="7337356" cy="519366"/>
          </a:xfrm>
        </p:spPr>
        <p:txBody>
          <a:bodyPr>
            <a:normAutofit/>
          </a:bodyPr>
          <a:lstStyle/>
          <a:p>
            <a:r>
              <a:rPr lang="en-US" sz="2400" dirty="0">
                <a:latin typeface="Franklin Gothic Medium" panose="020B0603020102020204" pitchFamily="34" charset="0"/>
              </a:rPr>
              <a:t>Feature Selection using Random Forest </a:t>
            </a:r>
            <a:endParaRPr lang="en-US" sz="2400" dirty="0"/>
          </a:p>
        </p:txBody>
      </p:sp>
      <p:sp>
        <p:nvSpPr>
          <p:cNvPr id="5" name="Rectangle 13">
            <a:extLst>
              <a:ext uri="{FF2B5EF4-FFF2-40B4-BE49-F238E27FC236}">
                <a16:creationId xmlns:a16="http://schemas.microsoft.com/office/drawing/2014/main" id="{39BB1418-A042-5742-BA22-FEF574B3CD3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13">
            <a:extLst>
              <a:ext uri="{FF2B5EF4-FFF2-40B4-BE49-F238E27FC236}">
                <a16:creationId xmlns:a16="http://schemas.microsoft.com/office/drawing/2014/main" id="{454DB2D1-9B04-244C-8D3C-32C48B32FDD2}"/>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7" name="Rectangle 6">
            <a:extLst>
              <a:ext uri="{FF2B5EF4-FFF2-40B4-BE49-F238E27FC236}">
                <a16:creationId xmlns:a16="http://schemas.microsoft.com/office/drawing/2014/main" id="{659A40EF-E056-9B48-863D-9A15E557ABC4}"/>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1" name="Table 10">
            <a:extLst>
              <a:ext uri="{FF2B5EF4-FFF2-40B4-BE49-F238E27FC236}">
                <a16:creationId xmlns:a16="http://schemas.microsoft.com/office/drawing/2014/main" id="{83966CF8-EE26-6C42-8EFD-855D5E695412}"/>
              </a:ext>
            </a:extLst>
          </p:cNvPr>
          <p:cNvGraphicFramePr>
            <a:graphicFrameLocks noGrp="1"/>
          </p:cNvGraphicFramePr>
          <p:nvPr>
            <p:extLst>
              <p:ext uri="{D42A27DB-BD31-4B8C-83A1-F6EECF244321}">
                <p14:modId xmlns:p14="http://schemas.microsoft.com/office/powerpoint/2010/main" val="1452798818"/>
              </p:ext>
            </p:extLst>
          </p:nvPr>
        </p:nvGraphicFramePr>
        <p:xfrm>
          <a:off x="539648" y="545857"/>
          <a:ext cx="9609063" cy="6035040"/>
        </p:xfrm>
        <a:graphic>
          <a:graphicData uri="http://schemas.openxmlformats.org/drawingml/2006/table">
            <a:tbl>
              <a:tblPr firstRow="1" bandRow="1">
                <a:tableStyleId>{5940675A-B579-460E-94D1-54222C63F5DA}</a:tableStyleId>
              </a:tblPr>
              <a:tblGrid>
                <a:gridCol w="7008834">
                  <a:extLst>
                    <a:ext uri="{9D8B030D-6E8A-4147-A177-3AD203B41FA5}">
                      <a16:colId xmlns:a16="http://schemas.microsoft.com/office/drawing/2014/main" val="3599866181"/>
                    </a:ext>
                  </a:extLst>
                </a:gridCol>
                <a:gridCol w="2600229">
                  <a:extLst>
                    <a:ext uri="{9D8B030D-6E8A-4147-A177-3AD203B41FA5}">
                      <a16:colId xmlns:a16="http://schemas.microsoft.com/office/drawing/2014/main" val="26166195"/>
                    </a:ext>
                  </a:extLst>
                </a:gridCol>
              </a:tblGrid>
              <a:tr h="335277">
                <a:tc>
                  <a:txBody>
                    <a:bodyPr/>
                    <a:lstStyle/>
                    <a:p>
                      <a:r>
                        <a:rPr lang="en-US" sz="1600" dirty="0"/>
                        <a:t>Feature</a:t>
                      </a:r>
                    </a:p>
                  </a:txBody>
                  <a:tcPr>
                    <a:lnR w="12700" cap="flat" cmpd="sng" algn="ctr">
                      <a:solidFill>
                        <a:srgbClr val="9A7787"/>
                      </a:solidFill>
                      <a:prstDash val="solid"/>
                      <a:round/>
                      <a:headEnd type="none" w="med" len="med"/>
                      <a:tailEnd type="none" w="med" len="med"/>
                    </a:lnR>
                    <a:lnB w="12700" cap="flat" cmpd="sng" algn="ctr">
                      <a:solidFill>
                        <a:srgbClr val="9A7787"/>
                      </a:solidFill>
                      <a:prstDash val="solid"/>
                      <a:round/>
                      <a:headEnd type="none" w="med" len="med"/>
                      <a:tailEnd type="none" w="med" len="med"/>
                    </a:lnB>
                  </a:tcPr>
                </a:tc>
                <a:tc>
                  <a:txBody>
                    <a:bodyPr/>
                    <a:lstStyle/>
                    <a:p>
                      <a:r>
                        <a:rPr lang="en-US" sz="1600" dirty="0"/>
                        <a:t>Feature Importance Score</a:t>
                      </a:r>
                    </a:p>
                  </a:txBody>
                  <a:tcPr>
                    <a:lnL w="12700" cap="flat" cmpd="sng" algn="ctr">
                      <a:solidFill>
                        <a:srgbClr val="9A7787"/>
                      </a:solidFill>
                      <a:prstDash val="solid"/>
                      <a:round/>
                      <a:headEnd type="none" w="med" len="med"/>
                      <a:tailEnd type="none" w="med" len="med"/>
                    </a:lnL>
                    <a:lnB w="12700" cap="flat" cmpd="sng" algn="ctr">
                      <a:solidFill>
                        <a:srgbClr val="9A7787"/>
                      </a:solidFill>
                      <a:prstDash val="solid"/>
                      <a:round/>
                      <a:headEnd type="none" w="med" len="med"/>
                      <a:tailEnd type="none" w="med" len="med"/>
                    </a:lnB>
                  </a:tcPr>
                </a:tc>
                <a:extLst>
                  <a:ext uri="{0D108BD9-81ED-4DB2-BD59-A6C34878D82A}">
                    <a16:rowId xmlns:a16="http://schemas.microsoft.com/office/drawing/2014/main" val="4009400920"/>
                  </a:ext>
                </a:extLst>
              </a:tr>
              <a:tr h="335277">
                <a:tc>
                  <a:txBody>
                    <a:bodyPr/>
                    <a:lstStyle/>
                    <a:p>
                      <a:r>
                        <a:rPr lang="en-US" sz="1600" dirty="0"/>
                        <a:t>Debt-to-Income Ratio</a:t>
                      </a:r>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0.11</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C49595"/>
                    </a:solidFill>
                  </a:tcPr>
                </a:tc>
                <a:extLst>
                  <a:ext uri="{0D108BD9-81ED-4DB2-BD59-A6C34878D82A}">
                    <a16:rowId xmlns:a16="http://schemas.microsoft.com/office/drawing/2014/main" val="1569476142"/>
                  </a:ext>
                </a:extLst>
              </a:tr>
              <a:tr h="335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u="none" strike="noStrike" kern="1200" dirty="0">
                          <a:solidFill>
                            <a:schemeClr val="tx1"/>
                          </a:solidFill>
                          <a:effectLst/>
                          <a:latin typeface="+mn-lt"/>
                          <a:ea typeface="+mn-ea"/>
                          <a:cs typeface="+mn-cs"/>
                        </a:rPr>
                        <a:t>Revolving line utilization rate</a:t>
                      </a:r>
                      <a:endParaRPr lang="en-US" sz="1600" dirty="0"/>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0.11</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D3A0A0"/>
                    </a:solidFill>
                  </a:tcPr>
                </a:tc>
                <a:extLst>
                  <a:ext uri="{0D108BD9-81ED-4DB2-BD59-A6C34878D82A}">
                    <a16:rowId xmlns:a16="http://schemas.microsoft.com/office/drawing/2014/main" val="823184771"/>
                  </a:ext>
                </a:extLst>
              </a:tr>
              <a:tr h="335277">
                <a:tc>
                  <a:txBody>
                    <a:bodyPr/>
                    <a:lstStyle/>
                    <a:p>
                      <a:r>
                        <a:rPr lang="en-US" sz="1600" dirty="0"/>
                        <a:t>Annual income</a:t>
                      </a:r>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0.1</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solidFill>
                  </a:tcPr>
                </a:tc>
                <a:extLst>
                  <a:ext uri="{0D108BD9-81ED-4DB2-BD59-A6C34878D82A}">
                    <a16:rowId xmlns:a16="http://schemas.microsoft.com/office/drawing/2014/main" val="4043927523"/>
                  </a:ext>
                </a:extLst>
              </a:tr>
              <a:tr h="335277">
                <a:tc>
                  <a:txBody>
                    <a:bodyPr/>
                    <a:lstStyle/>
                    <a:p>
                      <a:r>
                        <a:rPr lang="en-US" sz="1600" dirty="0"/>
                        <a:t>Installment</a:t>
                      </a:r>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0.1</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76000"/>
                      </a:srgbClr>
                    </a:solidFill>
                  </a:tcPr>
                </a:tc>
                <a:extLst>
                  <a:ext uri="{0D108BD9-81ED-4DB2-BD59-A6C34878D82A}">
                    <a16:rowId xmlns:a16="http://schemas.microsoft.com/office/drawing/2014/main" val="3701902775"/>
                  </a:ext>
                </a:extLst>
              </a:tr>
              <a:tr h="335277">
                <a:tc>
                  <a:txBody>
                    <a:bodyPr/>
                    <a:lstStyle/>
                    <a:p>
                      <a:r>
                        <a:rPr lang="en-SG" sz="1600" b="0" i="0" u="none" strike="noStrike" kern="1200" dirty="0">
                          <a:solidFill>
                            <a:schemeClr val="tx1"/>
                          </a:solidFill>
                          <a:effectLst/>
                          <a:latin typeface="+mn-lt"/>
                          <a:ea typeface="+mn-ea"/>
                          <a:cs typeface="+mn-cs"/>
                        </a:rPr>
                        <a:t>Revolving balance</a:t>
                      </a:r>
                      <a:r>
                        <a:rPr lang="en-SG" sz="1600" dirty="0"/>
                        <a:t> </a:t>
                      </a:r>
                      <a:endParaRPr lang="en-US" sz="1600" dirty="0"/>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0.1</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59000"/>
                      </a:srgbClr>
                    </a:solidFill>
                  </a:tcPr>
                </a:tc>
                <a:extLst>
                  <a:ext uri="{0D108BD9-81ED-4DB2-BD59-A6C34878D82A}">
                    <a16:rowId xmlns:a16="http://schemas.microsoft.com/office/drawing/2014/main" val="1686143085"/>
                  </a:ext>
                </a:extLst>
              </a:tr>
              <a:tr h="335277">
                <a:tc>
                  <a:txBody>
                    <a:bodyPr/>
                    <a:lstStyle/>
                    <a:p>
                      <a:r>
                        <a:rPr lang="en-SG" sz="1600" b="0" i="0" u="none" strike="noStrike" kern="1200" dirty="0">
                          <a:solidFill>
                            <a:schemeClr val="tx1"/>
                          </a:solidFill>
                          <a:effectLst/>
                          <a:latin typeface="+mn-lt"/>
                          <a:ea typeface="+mn-ea"/>
                          <a:cs typeface="+mn-cs"/>
                        </a:rPr>
                        <a:t>Total number of credit lines</a:t>
                      </a:r>
                      <a:endParaRPr lang="en-US" sz="1600" dirty="0"/>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0.08</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7000"/>
                      </a:srgbClr>
                    </a:solidFill>
                  </a:tcPr>
                </a:tc>
                <a:extLst>
                  <a:ext uri="{0D108BD9-81ED-4DB2-BD59-A6C34878D82A}">
                    <a16:rowId xmlns:a16="http://schemas.microsoft.com/office/drawing/2014/main" val="3018902940"/>
                  </a:ext>
                </a:extLst>
              </a:tr>
              <a:tr h="335277">
                <a:tc>
                  <a:txBody>
                    <a:bodyPr/>
                    <a:lstStyle/>
                    <a:p>
                      <a:r>
                        <a:rPr lang="en-US" sz="1600" dirty="0"/>
                        <a:t>Loan amount </a:t>
                      </a:r>
                    </a:p>
                  </a:txBody>
                  <a:tcPr>
                    <a:lnR w="12700" cap="flat" cmpd="sng" algn="ctr">
                      <a:solidFill>
                        <a:srgbClr val="9A7787"/>
                      </a:solidFill>
                      <a:prstDash val="solid"/>
                      <a:round/>
                      <a:headEnd type="none" w="med" len="med"/>
                      <a:tailEnd type="none" w="med" len="med"/>
                    </a:ln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0.07</a:t>
                      </a:r>
                    </a:p>
                  </a:txBody>
                  <a:tcPr>
                    <a:lnL w="12700" cap="flat" cmpd="sng" algn="ctr">
                      <a:solidFill>
                        <a:srgbClr val="9A7787"/>
                      </a:solidFill>
                      <a:prstDash val="solid"/>
                      <a:round/>
                      <a:headEnd type="none" w="med" len="med"/>
                      <a:tailEnd type="none" w="med" len="med"/>
                    </a:lnL>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39000"/>
                      </a:srgbClr>
                    </a:solidFill>
                  </a:tcPr>
                </a:tc>
                <a:extLst>
                  <a:ext uri="{0D108BD9-81ED-4DB2-BD59-A6C34878D82A}">
                    <a16:rowId xmlns:a16="http://schemas.microsoft.com/office/drawing/2014/main" val="718710833"/>
                  </a:ext>
                </a:extLst>
              </a:tr>
              <a:tr h="335277">
                <a:tc>
                  <a:txBody>
                    <a:bodyPr/>
                    <a:lstStyle/>
                    <a:p>
                      <a:r>
                        <a:rPr lang="en-SG" sz="1600" b="0" i="0" u="none" strike="noStrike" kern="1200" dirty="0">
                          <a:solidFill>
                            <a:schemeClr val="tx1"/>
                          </a:solidFill>
                          <a:effectLst/>
                          <a:latin typeface="+mn-lt"/>
                          <a:ea typeface="+mn-ea"/>
                          <a:cs typeface="+mn-cs"/>
                        </a:rPr>
                        <a:t>Number of open credit lines </a:t>
                      </a:r>
                      <a:endParaRPr lang="en-US" sz="1600" dirty="0"/>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0.06</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35000"/>
                      </a:srgbClr>
                    </a:solidFill>
                  </a:tcPr>
                </a:tc>
                <a:extLst>
                  <a:ext uri="{0D108BD9-81ED-4DB2-BD59-A6C34878D82A}">
                    <a16:rowId xmlns:a16="http://schemas.microsoft.com/office/drawing/2014/main" val="3665664275"/>
                  </a:ext>
                </a:extLst>
              </a:tr>
              <a:tr h="335277">
                <a:tc>
                  <a:txBody>
                    <a:bodyPr/>
                    <a:lstStyle/>
                    <a:p>
                      <a:r>
                        <a:rPr lang="en-US" sz="1600" dirty="0"/>
                        <a:t>Length of employment</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0.05</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1543733897"/>
                  </a:ext>
                </a:extLst>
              </a:tr>
              <a:tr h="335277">
                <a:tc>
                  <a:txBody>
                    <a:bodyPr/>
                    <a:lstStyle/>
                    <a:p>
                      <a:r>
                        <a:rPr lang="en-US" sz="1600" dirty="0"/>
                        <a:t>Number of months since last delinquency</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0.05</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804298820"/>
                  </a:ext>
                </a:extLst>
              </a:tr>
              <a:tr h="335277">
                <a:tc>
                  <a:txBody>
                    <a:bodyPr/>
                    <a:lstStyle/>
                    <a:p>
                      <a:r>
                        <a:rPr lang="en-US" sz="1600" dirty="0"/>
                        <a:t>Term</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r>
                        <a:rPr lang="en-US" sz="1600" dirty="0"/>
                        <a:t>0.03</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2380174771"/>
                  </a:ext>
                </a:extLst>
              </a:tr>
              <a:tr h="335277">
                <a:tc>
                  <a:txBody>
                    <a:bodyPr/>
                    <a:lstStyle/>
                    <a:p>
                      <a:r>
                        <a:rPr lang="en-US" sz="1600" dirty="0"/>
                        <a:t>Purpose</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0.03</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1793276985"/>
                  </a:ext>
                </a:extLst>
              </a:tr>
              <a:tr h="335277">
                <a:tc>
                  <a:txBody>
                    <a:bodyPr/>
                    <a:lstStyle/>
                    <a:p>
                      <a:r>
                        <a:rPr lang="en-SG" sz="1600" b="0" i="0" u="none" strike="noStrike" kern="1200" dirty="0">
                          <a:solidFill>
                            <a:schemeClr val="tx1"/>
                          </a:solidFill>
                          <a:effectLst/>
                          <a:latin typeface="+mn-lt"/>
                          <a:ea typeface="+mn-ea"/>
                          <a:cs typeface="+mn-cs"/>
                        </a:rPr>
                        <a:t>Number of inquiries in past 6 months </a:t>
                      </a:r>
                      <a:endParaRPr lang="en-US" sz="1600" dirty="0"/>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0.03</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3497458531"/>
                  </a:ext>
                </a:extLst>
              </a:tr>
              <a:tr h="335277">
                <a:tc>
                  <a:txBody>
                    <a:bodyPr/>
                    <a:lstStyle/>
                    <a:p>
                      <a:r>
                        <a:rPr lang="en-US" sz="1600" dirty="0"/>
                        <a:t>Home ownership</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0.03</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1230439229"/>
                  </a:ext>
                </a:extLst>
              </a:tr>
              <a:tr h="335277">
                <a:tc>
                  <a:txBody>
                    <a:bodyPr/>
                    <a:lstStyle/>
                    <a:p>
                      <a:r>
                        <a:rPr lang="en-US" sz="1600" dirty="0"/>
                        <a:t>Verification status</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0.03</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53518422"/>
                  </a:ext>
                </a:extLst>
              </a:tr>
              <a:tr h="335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Number of months since last public record</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0.02</a:t>
                      </a:r>
                    </a:p>
                  </a:txBody>
                  <a:tcPr>
                    <a:lnT w="12700" cap="flat" cmpd="sng" algn="ctr">
                      <a:solidFill>
                        <a:srgbClr val="9A7787"/>
                      </a:solidFill>
                      <a:prstDash val="solid"/>
                      <a:round/>
                      <a:headEnd type="none" w="med" len="med"/>
                      <a:tailEnd type="none" w="med" len="med"/>
                    </a:lnT>
                    <a:lnB w="12700" cap="flat" cmpd="sng" algn="ctr">
                      <a:solidFill>
                        <a:srgbClr val="9A7787"/>
                      </a:solidFill>
                      <a:prstDash val="solid"/>
                      <a:round/>
                      <a:headEnd type="none" w="med" len="med"/>
                      <a:tailEnd type="none" w="med" len="med"/>
                    </a:lnB>
                    <a:solidFill>
                      <a:srgbClr val="E4AFB0">
                        <a:alpha val="42000"/>
                      </a:srgbClr>
                    </a:solidFill>
                  </a:tcPr>
                </a:tc>
                <a:extLst>
                  <a:ext uri="{0D108BD9-81ED-4DB2-BD59-A6C34878D82A}">
                    <a16:rowId xmlns:a16="http://schemas.microsoft.com/office/drawing/2014/main" val="832328091"/>
                  </a:ext>
                </a:extLst>
              </a:tr>
              <a:tr h="335277">
                <a:tc>
                  <a:txBody>
                    <a:bodyPr/>
                    <a:lstStyle/>
                    <a:p>
                      <a:r>
                        <a:rPr lang="en-SG" sz="1600" b="0" i="0" u="none" strike="noStrike" kern="1200" dirty="0">
                          <a:solidFill>
                            <a:schemeClr val="tx1"/>
                          </a:solidFill>
                          <a:effectLst/>
                          <a:latin typeface="+mn-lt"/>
                          <a:ea typeface="+mn-ea"/>
                          <a:cs typeface="+mn-cs"/>
                        </a:rPr>
                        <a:t>Number of 30+ days past-due delinquencies for the past 2 years</a:t>
                      </a:r>
                      <a:r>
                        <a:rPr lang="en-SG" sz="1600" dirty="0"/>
                        <a:t> </a:t>
                      </a:r>
                      <a:endParaRPr lang="en-US" sz="1600" dirty="0"/>
                    </a:p>
                  </a:txBody>
                  <a:tcPr>
                    <a:lnT w="12700" cap="flat" cmpd="sng" algn="ctr">
                      <a:solidFill>
                        <a:srgbClr val="9A7787"/>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rgbClr val="9A7787"/>
                      </a:solidFill>
                      <a:prstDash val="solid"/>
                      <a:round/>
                      <a:headEnd type="none" w="med" len="med"/>
                      <a:tailEnd type="none" w="med" len="med"/>
                    </a:lnT>
                    <a:solidFill>
                      <a:srgbClr val="E4AFB0">
                        <a:alpha val="42000"/>
                      </a:srgbClr>
                    </a:solidFill>
                  </a:tcPr>
                </a:tc>
                <a:extLst>
                  <a:ext uri="{0D108BD9-81ED-4DB2-BD59-A6C34878D82A}">
                    <a16:rowId xmlns:a16="http://schemas.microsoft.com/office/drawing/2014/main" val="712711604"/>
                  </a:ext>
                </a:extLst>
              </a:tr>
            </a:tbl>
          </a:graphicData>
        </a:graphic>
      </p:graphicFrame>
    </p:spTree>
    <p:extLst>
      <p:ext uri="{BB962C8B-B14F-4D97-AF65-F5344CB8AC3E}">
        <p14:creationId xmlns:p14="http://schemas.microsoft.com/office/powerpoint/2010/main" val="158808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60B44F-79B0-184A-9FEF-6456EAB11931}"/>
              </a:ext>
            </a:extLst>
          </p:cNvPr>
          <p:cNvSpPr/>
          <p:nvPr/>
        </p:nvSpPr>
        <p:spPr>
          <a:xfrm>
            <a:off x="-1" y="0"/>
            <a:ext cx="6578601" cy="6858000"/>
          </a:xfrm>
          <a:prstGeom prst="rect">
            <a:avLst/>
          </a:prstGeom>
          <a:solidFill>
            <a:srgbClr val="E4AFB0">
              <a:alpha val="81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317184" y="38645"/>
            <a:ext cx="10515600" cy="1325563"/>
          </a:xfrm>
        </p:spPr>
        <p:txBody>
          <a:bodyPr>
            <a:normAutofit/>
          </a:bodyPr>
          <a:lstStyle/>
          <a:p>
            <a:r>
              <a:rPr lang="en-US" sz="2800" dirty="0">
                <a:latin typeface="Franklin Gothic Medium" panose="020B0603020102020204" pitchFamily="34" charset="0"/>
              </a:rPr>
              <a:t>Why is managing credit risk important?</a:t>
            </a:r>
            <a:endParaRPr lang="en-US" sz="2800" dirty="0"/>
          </a:p>
        </p:txBody>
      </p:sp>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312188" y="1079500"/>
            <a:ext cx="5954222" cy="4883420"/>
          </a:xfrm>
        </p:spPr>
        <p:txBody>
          <a:bodyPr>
            <a:normAutofit/>
          </a:bodyPr>
          <a:lstStyle/>
          <a:p>
            <a:r>
              <a:rPr lang="en-US" sz="2400" dirty="0">
                <a:solidFill>
                  <a:schemeClr val="bg1">
                    <a:lumMod val="50000"/>
                  </a:schemeClr>
                </a:solidFill>
              </a:rPr>
              <a:t>Credit risk = possibility of loss when a borrower fails to repay a loan on time or default</a:t>
            </a:r>
          </a:p>
          <a:p>
            <a:r>
              <a:rPr lang="en-US" sz="2400" dirty="0">
                <a:solidFill>
                  <a:schemeClr val="bg1">
                    <a:lumMod val="50000"/>
                  </a:schemeClr>
                </a:solidFill>
              </a:rPr>
              <a:t>Implications: </a:t>
            </a:r>
          </a:p>
          <a:p>
            <a:pPr marL="457200" indent="-457200">
              <a:buAutoNum type="arabicPeriod"/>
            </a:pPr>
            <a:r>
              <a:rPr lang="en-US" sz="2400" dirty="0">
                <a:solidFill>
                  <a:schemeClr val="bg1">
                    <a:lumMod val="50000"/>
                  </a:schemeClr>
                </a:solidFill>
              </a:rPr>
              <a:t>Interrupted cash flows</a:t>
            </a:r>
          </a:p>
          <a:p>
            <a:pPr marL="457200" indent="-457200">
              <a:buAutoNum type="arabicPeriod"/>
            </a:pPr>
            <a:r>
              <a:rPr lang="en-US" sz="2400" dirty="0">
                <a:solidFill>
                  <a:schemeClr val="bg1">
                    <a:lumMod val="50000"/>
                  </a:schemeClr>
                </a:solidFill>
              </a:rPr>
              <a:t>↑ cost of collection </a:t>
            </a:r>
          </a:p>
          <a:p>
            <a:pPr marL="457200" indent="-457200">
              <a:buAutoNum type="arabicPeriod"/>
            </a:pPr>
            <a:r>
              <a:rPr lang="en-US" sz="2400" dirty="0">
                <a:solidFill>
                  <a:schemeClr val="bg1">
                    <a:lumMod val="50000"/>
                  </a:schemeClr>
                </a:solidFill>
              </a:rPr>
              <a:t>Lose expected returns</a:t>
            </a:r>
          </a:p>
          <a:p>
            <a:r>
              <a:rPr lang="en-US" sz="2400" dirty="0"/>
              <a:t>Prevent loss of economic capital and bankruptcy </a:t>
            </a:r>
          </a:p>
        </p:txBody>
      </p:sp>
      <p:sp>
        <p:nvSpPr>
          <p:cNvPr id="4" name="Rectangle 13">
            <a:extLst>
              <a:ext uri="{FF2B5EF4-FFF2-40B4-BE49-F238E27FC236}">
                <a16:creationId xmlns:a16="http://schemas.microsoft.com/office/drawing/2014/main" id="{CEBF44D1-D904-5440-BC3B-029427A107C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4DBD2D35-C8B0-984A-9429-7C61D7632CB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F3BBEB37-72D1-FD41-BAC0-8EA2DAE51CA0}"/>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10" name="Table 9">
            <a:extLst>
              <a:ext uri="{FF2B5EF4-FFF2-40B4-BE49-F238E27FC236}">
                <a16:creationId xmlns:a16="http://schemas.microsoft.com/office/drawing/2014/main" id="{E408D7EF-574D-744A-B615-1F53CCC16F32}"/>
              </a:ext>
            </a:extLst>
          </p:cNvPr>
          <p:cNvGraphicFramePr>
            <a:graphicFrameLocks noGrp="1"/>
          </p:cNvGraphicFramePr>
          <p:nvPr/>
        </p:nvGraphicFramePr>
        <p:xfrm>
          <a:off x="0" y="652117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pic>
        <p:nvPicPr>
          <p:cNvPr id="12" name="Picture 11">
            <a:extLst>
              <a:ext uri="{FF2B5EF4-FFF2-40B4-BE49-F238E27FC236}">
                <a16:creationId xmlns:a16="http://schemas.microsoft.com/office/drawing/2014/main" id="{795DBB71-152A-2B4A-BB84-82B530E93402}"/>
              </a:ext>
            </a:extLst>
          </p:cNvPr>
          <p:cNvPicPr>
            <a:picLocks noChangeAspect="1"/>
          </p:cNvPicPr>
          <p:nvPr/>
        </p:nvPicPr>
        <p:blipFill rotWithShape="1">
          <a:blip r:embed="rId3"/>
          <a:srcRect l="17539"/>
          <a:stretch/>
        </p:blipFill>
        <p:spPr>
          <a:xfrm>
            <a:off x="6500888" y="-77291"/>
            <a:ext cx="7431313" cy="6598466"/>
          </a:xfrm>
          <a:prstGeom prst="rect">
            <a:avLst/>
          </a:prstGeom>
        </p:spPr>
      </p:pic>
    </p:spTree>
    <p:extLst>
      <p:ext uri="{BB962C8B-B14F-4D97-AF65-F5344CB8AC3E}">
        <p14:creationId xmlns:p14="http://schemas.microsoft.com/office/powerpoint/2010/main" val="56680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60B44F-79B0-184A-9FEF-6456EAB11931}"/>
              </a:ext>
            </a:extLst>
          </p:cNvPr>
          <p:cNvSpPr/>
          <p:nvPr/>
        </p:nvSpPr>
        <p:spPr>
          <a:xfrm>
            <a:off x="-1" y="0"/>
            <a:ext cx="6578601" cy="6858000"/>
          </a:xfrm>
          <a:prstGeom prst="rect">
            <a:avLst/>
          </a:prstGeom>
          <a:solidFill>
            <a:srgbClr val="E4AFB0">
              <a:alpha val="81000"/>
            </a:srgbClr>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317184" y="38645"/>
            <a:ext cx="10515600" cy="1325563"/>
          </a:xfrm>
        </p:spPr>
        <p:txBody>
          <a:bodyPr>
            <a:normAutofit/>
          </a:bodyPr>
          <a:lstStyle/>
          <a:p>
            <a:r>
              <a:rPr lang="en-US" sz="2800" dirty="0">
                <a:latin typeface="Franklin Gothic Medium" panose="020B0603020102020204" pitchFamily="34" charset="0"/>
              </a:rPr>
              <a:t>Why is managing credit risk important?</a:t>
            </a:r>
            <a:endParaRPr lang="en-US" sz="2800" dirty="0"/>
          </a:p>
        </p:txBody>
      </p:sp>
      <p:sp>
        <p:nvSpPr>
          <p:cNvPr id="4" name="Rectangle 13">
            <a:extLst>
              <a:ext uri="{FF2B5EF4-FFF2-40B4-BE49-F238E27FC236}">
                <a16:creationId xmlns:a16="http://schemas.microsoft.com/office/drawing/2014/main" id="{CEBF44D1-D904-5440-BC3B-029427A107C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4DBD2D35-C8B0-984A-9429-7C61D7632CB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F3BBEB37-72D1-FD41-BAC0-8EA2DAE51CA0}"/>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9" name="TextBox 8">
            <a:extLst>
              <a:ext uri="{FF2B5EF4-FFF2-40B4-BE49-F238E27FC236}">
                <a16:creationId xmlns:a16="http://schemas.microsoft.com/office/drawing/2014/main" id="{4C9B30CE-B760-E240-9363-B85723EABE1B}"/>
              </a:ext>
            </a:extLst>
          </p:cNvPr>
          <p:cNvSpPr txBox="1"/>
          <p:nvPr/>
        </p:nvSpPr>
        <p:spPr>
          <a:xfrm>
            <a:off x="399892" y="2067780"/>
            <a:ext cx="5778816" cy="2492990"/>
          </a:xfrm>
          <a:prstGeom prst="rect">
            <a:avLst/>
          </a:prstGeom>
          <a:noFill/>
        </p:spPr>
        <p:txBody>
          <a:bodyPr wrap="square" rtlCol="0">
            <a:spAutoFit/>
          </a:bodyPr>
          <a:lstStyle/>
          <a:p>
            <a:r>
              <a:rPr lang="en-SG" sz="2400" b="1" dirty="0">
                <a:solidFill>
                  <a:srgbClr val="3C6376"/>
                </a:solidFill>
              </a:rPr>
              <a:t>Goal</a:t>
            </a:r>
            <a:r>
              <a:rPr lang="en-SG" sz="2400" dirty="0"/>
              <a:t> </a:t>
            </a:r>
          </a:p>
          <a:p>
            <a:endParaRPr lang="en-SG" sz="2400" dirty="0"/>
          </a:p>
          <a:p>
            <a:r>
              <a:rPr lang="en-SG" sz="2400" dirty="0"/>
              <a:t>Assess the likelihood of defaulting to </a:t>
            </a:r>
            <a:r>
              <a:rPr lang="en-SG" sz="2800" b="1" dirty="0"/>
              <a:t>optimise</a:t>
            </a:r>
            <a:r>
              <a:rPr lang="en-SG" sz="2400" dirty="0"/>
              <a:t> the </a:t>
            </a:r>
            <a:r>
              <a:rPr lang="en-SG" sz="2800" b="1" dirty="0"/>
              <a:t>balance</a:t>
            </a:r>
            <a:r>
              <a:rPr lang="en-SG" sz="2400" dirty="0"/>
              <a:t> between potential </a:t>
            </a:r>
            <a:r>
              <a:rPr lang="en-SG" sz="2800" b="1" dirty="0"/>
              <a:t>revenue</a:t>
            </a:r>
            <a:r>
              <a:rPr lang="en-SG" sz="2400" dirty="0"/>
              <a:t> from lending activities and expected </a:t>
            </a:r>
            <a:r>
              <a:rPr lang="en-SG" sz="2800" b="1" dirty="0"/>
              <a:t>loss</a:t>
            </a:r>
            <a:r>
              <a:rPr lang="en-SG" sz="2400" dirty="0"/>
              <a:t> from defaulting</a:t>
            </a:r>
            <a:endParaRPr lang="en-US" sz="2400" dirty="0"/>
          </a:p>
        </p:txBody>
      </p:sp>
      <p:graphicFrame>
        <p:nvGraphicFramePr>
          <p:cNvPr id="10" name="Table 9">
            <a:extLst>
              <a:ext uri="{FF2B5EF4-FFF2-40B4-BE49-F238E27FC236}">
                <a16:creationId xmlns:a16="http://schemas.microsoft.com/office/drawing/2014/main" id="{E408D7EF-574D-744A-B615-1F53CCC16F32}"/>
              </a:ext>
            </a:extLst>
          </p:cNvPr>
          <p:cNvGraphicFramePr>
            <a:graphicFrameLocks noGrp="1"/>
          </p:cNvGraphicFramePr>
          <p:nvPr/>
        </p:nvGraphicFramePr>
        <p:xfrm>
          <a:off x="0" y="652117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bg1"/>
                          </a:solidFill>
                        </a:rPr>
                        <a:t>Introduction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pic>
        <p:nvPicPr>
          <p:cNvPr id="12" name="Picture 11">
            <a:extLst>
              <a:ext uri="{FF2B5EF4-FFF2-40B4-BE49-F238E27FC236}">
                <a16:creationId xmlns:a16="http://schemas.microsoft.com/office/drawing/2014/main" id="{1C9D968B-D50B-964B-ACCA-3F3938E20356}"/>
              </a:ext>
            </a:extLst>
          </p:cNvPr>
          <p:cNvPicPr>
            <a:picLocks noChangeAspect="1"/>
          </p:cNvPicPr>
          <p:nvPr/>
        </p:nvPicPr>
        <p:blipFill rotWithShape="1">
          <a:blip r:embed="rId3"/>
          <a:srcRect l="17539"/>
          <a:stretch/>
        </p:blipFill>
        <p:spPr>
          <a:xfrm>
            <a:off x="6500888" y="-77291"/>
            <a:ext cx="7431313" cy="6598466"/>
          </a:xfrm>
          <a:prstGeom prst="rect">
            <a:avLst/>
          </a:prstGeom>
        </p:spPr>
      </p:pic>
    </p:spTree>
    <p:extLst>
      <p:ext uri="{BB962C8B-B14F-4D97-AF65-F5344CB8AC3E}">
        <p14:creationId xmlns:p14="http://schemas.microsoft.com/office/powerpoint/2010/main" val="76845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0F60B44F-79B0-184A-9FEF-6456EAB11931}"/>
              </a:ext>
            </a:extLst>
          </p:cNvPr>
          <p:cNvSpPr/>
          <p:nvPr/>
        </p:nvSpPr>
        <p:spPr>
          <a:xfrm>
            <a:off x="5574984" y="141"/>
            <a:ext cx="6617016" cy="6858000"/>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5861879" y="86238"/>
            <a:ext cx="10515600" cy="839739"/>
          </a:xfrm>
        </p:spPr>
        <p:txBody>
          <a:bodyPr/>
          <a:lstStyle/>
          <a:p>
            <a:r>
              <a:rPr lang="en-US" dirty="0">
                <a:latin typeface="Franklin Gothic Medium" panose="020B0603020102020204" pitchFamily="34" charset="0"/>
              </a:rPr>
              <a:t>Methodology</a:t>
            </a:r>
            <a:endParaRPr lang="en-US" dirty="0"/>
          </a:p>
        </p:txBody>
      </p:sp>
      <p:sp>
        <p:nvSpPr>
          <p:cNvPr id="3" name="Content Placeholder 2">
            <a:extLst>
              <a:ext uri="{FF2B5EF4-FFF2-40B4-BE49-F238E27FC236}">
                <a16:creationId xmlns:a16="http://schemas.microsoft.com/office/drawing/2014/main" id="{679FB859-FEB0-A440-9FDC-F87714BE607B}"/>
              </a:ext>
            </a:extLst>
          </p:cNvPr>
          <p:cNvSpPr>
            <a:spLocks noGrp="1"/>
          </p:cNvSpPr>
          <p:nvPr>
            <p:ph idx="1"/>
          </p:nvPr>
        </p:nvSpPr>
        <p:spPr>
          <a:xfrm>
            <a:off x="5886451" y="636203"/>
            <a:ext cx="5848350" cy="2993343"/>
          </a:xfrm>
        </p:spPr>
        <p:txBody>
          <a:bodyPr>
            <a:normAutofit/>
          </a:bodyPr>
          <a:lstStyle/>
          <a:p>
            <a:pPr marL="0" indent="0">
              <a:buNone/>
            </a:pPr>
            <a:endParaRPr lang="en-US" sz="2400" b="1" dirty="0"/>
          </a:p>
          <a:p>
            <a:pPr marL="0" indent="0">
              <a:buNone/>
            </a:pPr>
            <a:r>
              <a:rPr lang="en-US" sz="2400" b="1" dirty="0">
                <a:solidFill>
                  <a:srgbClr val="3C6376"/>
                </a:solidFill>
              </a:rPr>
              <a:t>Data</a:t>
            </a:r>
            <a:r>
              <a:rPr lang="en-US" sz="2400" dirty="0"/>
              <a:t> </a:t>
            </a:r>
          </a:p>
          <a:p>
            <a:pPr marL="0" indent="0">
              <a:buNone/>
            </a:pPr>
            <a:r>
              <a:rPr lang="en-US" dirty="0"/>
              <a:t>Close to</a:t>
            </a:r>
            <a:r>
              <a:rPr lang="en-US" sz="4800" dirty="0"/>
              <a:t> </a:t>
            </a:r>
            <a:r>
              <a:rPr lang="en-US" sz="4800" b="1" dirty="0"/>
              <a:t>900,000</a:t>
            </a:r>
            <a:r>
              <a:rPr lang="en-US" sz="2400" dirty="0"/>
              <a:t> </a:t>
            </a:r>
            <a:r>
              <a:rPr lang="en-US" sz="3200" dirty="0"/>
              <a:t>borrowers</a:t>
            </a:r>
            <a:r>
              <a:rPr lang="en-US" sz="2400" dirty="0"/>
              <a:t>, </a:t>
            </a:r>
          </a:p>
          <a:p>
            <a:pPr marL="0" indent="0">
              <a:buNone/>
            </a:pPr>
            <a:r>
              <a:rPr lang="en-US" sz="2400" dirty="0"/>
              <a:t>over </a:t>
            </a:r>
            <a:r>
              <a:rPr lang="en-US" sz="4800" b="1" dirty="0"/>
              <a:t>70</a:t>
            </a:r>
            <a:r>
              <a:rPr lang="en-US" sz="2400" dirty="0"/>
              <a:t> </a:t>
            </a:r>
            <a:r>
              <a:rPr lang="en-US" sz="3600" dirty="0"/>
              <a:t>features</a:t>
            </a:r>
            <a:endParaRPr lang="en-US" sz="2400" dirty="0"/>
          </a:p>
          <a:p>
            <a:pPr marL="0" indent="0">
              <a:buNone/>
            </a:pPr>
            <a:endParaRPr lang="en-US" sz="2400" dirty="0"/>
          </a:p>
        </p:txBody>
      </p:sp>
      <p:sp>
        <p:nvSpPr>
          <p:cNvPr id="4" name="Rectangle 13">
            <a:extLst>
              <a:ext uri="{FF2B5EF4-FFF2-40B4-BE49-F238E27FC236}">
                <a16:creationId xmlns:a16="http://schemas.microsoft.com/office/drawing/2014/main" id="{CEBF44D1-D904-5440-BC3B-029427A107C8}"/>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4DBD2D35-C8B0-984A-9429-7C61D7632CB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F3BBEB37-72D1-FD41-BAC0-8EA2DAE51CA0}"/>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9" name="TextBox 8">
            <a:extLst>
              <a:ext uri="{FF2B5EF4-FFF2-40B4-BE49-F238E27FC236}">
                <a16:creationId xmlns:a16="http://schemas.microsoft.com/office/drawing/2014/main" id="{4C9B30CE-B760-E240-9363-B85723EABE1B}"/>
              </a:ext>
            </a:extLst>
          </p:cNvPr>
          <p:cNvSpPr txBox="1"/>
          <p:nvPr/>
        </p:nvSpPr>
        <p:spPr>
          <a:xfrm>
            <a:off x="5861879" y="3922078"/>
            <a:ext cx="6885710" cy="461665"/>
          </a:xfrm>
          <a:prstGeom prst="rect">
            <a:avLst/>
          </a:prstGeom>
          <a:noFill/>
        </p:spPr>
        <p:txBody>
          <a:bodyPr wrap="square" rtlCol="0">
            <a:spAutoFit/>
          </a:bodyPr>
          <a:lstStyle/>
          <a:p>
            <a:r>
              <a:rPr lang="en-SG" sz="2400" b="1" dirty="0">
                <a:solidFill>
                  <a:srgbClr val="3C6376"/>
                </a:solidFill>
              </a:rPr>
              <a:t>Tools</a:t>
            </a:r>
            <a:endParaRPr lang="en-US" sz="2400" dirty="0"/>
          </a:p>
        </p:txBody>
      </p:sp>
      <p:graphicFrame>
        <p:nvGraphicFramePr>
          <p:cNvPr id="10" name="Table 9">
            <a:extLst>
              <a:ext uri="{FF2B5EF4-FFF2-40B4-BE49-F238E27FC236}">
                <a16:creationId xmlns:a16="http://schemas.microsoft.com/office/drawing/2014/main" id="{FEE4FAB1-3C82-2D47-A109-66A281BAA5A0}"/>
              </a:ext>
            </a:extLst>
          </p:cNvPr>
          <p:cNvGraphicFramePr>
            <a:graphicFrameLocks noGrp="1"/>
          </p:cNvGraphicFramePr>
          <p:nvPr>
            <p:extLst>
              <p:ext uri="{D42A27DB-BD31-4B8C-83A1-F6EECF244321}">
                <p14:modId xmlns:p14="http://schemas.microsoft.com/office/powerpoint/2010/main" val="2116431546"/>
              </p:ext>
            </p:extLst>
          </p:nvPr>
        </p:nvGraphicFramePr>
        <p:xfrm>
          <a:off x="0" y="652117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pic>
        <p:nvPicPr>
          <p:cNvPr id="8" name="Picture 7">
            <a:extLst>
              <a:ext uri="{FF2B5EF4-FFF2-40B4-BE49-F238E27FC236}">
                <a16:creationId xmlns:a16="http://schemas.microsoft.com/office/drawing/2014/main" id="{C171355C-3771-264C-A5DD-0C1DF1F4B431}"/>
              </a:ext>
            </a:extLst>
          </p:cNvPr>
          <p:cNvPicPr>
            <a:picLocks noChangeAspect="1"/>
          </p:cNvPicPr>
          <p:nvPr/>
        </p:nvPicPr>
        <p:blipFill>
          <a:blip r:embed="rId3"/>
          <a:stretch>
            <a:fillRect/>
          </a:stretch>
        </p:blipFill>
        <p:spPr>
          <a:xfrm>
            <a:off x="0" y="-30244"/>
            <a:ext cx="5574984" cy="6560758"/>
          </a:xfrm>
          <a:prstGeom prst="rect">
            <a:avLst/>
          </a:prstGeom>
        </p:spPr>
      </p:pic>
      <p:pic>
        <p:nvPicPr>
          <p:cNvPr id="12" name="Picture 11">
            <a:extLst>
              <a:ext uri="{FF2B5EF4-FFF2-40B4-BE49-F238E27FC236}">
                <a16:creationId xmlns:a16="http://schemas.microsoft.com/office/drawing/2014/main" id="{11430DD3-B7F3-8E48-879C-8D9674292503}"/>
              </a:ext>
            </a:extLst>
          </p:cNvPr>
          <p:cNvPicPr>
            <a:picLocks noChangeAspect="1"/>
          </p:cNvPicPr>
          <p:nvPr/>
        </p:nvPicPr>
        <p:blipFill>
          <a:blip r:embed="rId4"/>
          <a:stretch>
            <a:fillRect/>
          </a:stretch>
        </p:blipFill>
        <p:spPr>
          <a:xfrm>
            <a:off x="7641711" y="4617789"/>
            <a:ext cx="1241781" cy="665530"/>
          </a:xfrm>
          <a:prstGeom prst="rect">
            <a:avLst/>
          </a:prstGeom>
        </p:spPr>
      </p:pic>
      <p:pic>
        <p:nvPicPr>
          <p:cNvPr id="13" name="Picture 12">
            <a:extLst>
              <a:ext uri="{FF2B5EF4-FFF2-40B4-BE49-F238E27FC236}">
                <a16:creationId xmlns:a16="http://schemas.microsoft.com/office/drawing/2014/main" id="{65F2DB84-0D2E-A24F-AEED-F155530D4D2F}"/>
              </a:ext>
            </a:extLst>
          </p:cNvPr>
          <p:cNvPicPr>
            <a:picLocks noChangeAspect="1"/>
          </p:cNvPicPr>
          <p:nvPr/>
        </p:nvPicPr>
        <p:blipFill rotWithShape="1">
          <a:blip r:embed="rId5"/>
          <a:srcRect l="9679" t="11059" r="7720" b="13919"/>
          <a:stretch/>
        </p:blipFill>
        <p:spPr>
          <a:xfrm>
            <a:off x="6022287" y="4617789"/>
            <a:ext cx="1198182" cy="665530"/>
          </a:xfrm>
          <a:prstGeom prst="rect">
            <a:avLst/>
          </a:prstGeom>
        </p:spPr>
      </p:pic>
      <p:pic>
        <p:nvPicPr>
          <p:cNvPr id="18" name="Picture 17">
            <a:extLst>
              <a:ext uri="{FF2B5EF4-FFF2-40B4-BE49-F238E27FC236}">
                <a16:creationId xmlns:a16="http://schemas.microsoft.com/office/drawing/2014/main" id="{E01ED95D-C317-6344-8200-1D3840601533}"/>
              </a:ext>
            </a:extLst>
          </p:cNvPr>
          <p:cNvPicPr>
            <a:picLocks noChangeAspect="1"/>
          </p:cNvPicPr>
          <p:nvPr/>
        </p:nvPicPr>
        <p:blipFill rotWithShape="1">
          <a:blip r:embed="rId6"/>
          <a:srcRect l="20590" t="21391" r="21075" b="35392"/>
          <a:stretch/>
        </p:blipFill>
        <p:spPr>
          <a:xfrm>
            <a:off x="9304734" y="4629768"/>
            <a:ext cx="1541191" cy="653552"/>
          </a:xfrm>
          <a:prstGeom prst="rect">
            <a:avLst/>
          </a:prstGeom>
        </p:spPr>
      </p:pic>
      <p:pic>
        <p:nvPicPr>
          <p:cNvPr id="15" name="Picture 14">
            <a:extLst>
              <a:ext uri="{FF2B5EF4-FFF2-40B4-BE49-F238E27FC236}">
                <a16:creationId xmlns:a16="http://schemas.microsoft.com/office/drawing/2014/main" id="{C7BD265A-F605-C14B-971B-225C47A8465D}"/>
              </a:ext>
            </a:extLst>
          </p:cNvPr>
          <p:cNvPicPr>
            <a:picLocks noChangeAspect="1"/>
          </p:cNvPicPr>
          <p:nvPr/>
        </p:nvPicPr>
        <p:blipFill>
          <a:blip r:embed="rId7"/>
          <a:stretch>
            <a:fillRect/>
          </a:stretch>
        </p:blipFill>
        <p:spPr>
          <a:xfrm>
            <a:off x="8417668" y="5436264"/>
            <a:ext cx="2155271" cy="517265"/>
          </a:xfrm>
          <a:prstGeom prst="rect">
            <a:avLst/>
          </a:prstGeom>
        </p:spPr>
      </p:pic>
      <p:pic>
        <p:nvPicPr>
          <p:cNvPr id="11" name="Picture 10">
            <a:extLst>
              <a:ext uri="{FF2B5EF4-FFF2-40B4-BE49-F238E27FC236}">
                <a16:creationId xmlns:a16="http://schemas.microsoft.com/office/drawing/2014/main" id="{50694AE4-22F4-0C46-9331-9DF8E2245F1A}"/>
              </a:ext>
            </a:extLst>
          </p:cNvPr>
          <p:cNvPicPr>
            <a:picLocks noChangeAspect="1"/>
          </p:cNvPicPr>
          <p:nvPr/>
        </p:nvPicPr>
        <p:blipFill>
          <a:blip r:embed="rId8"/>
          <a:stretch>
            <a:fillRect/>
          </a:stretch>
        </p:blipFill>
        <p:spPr>
          <a:xfrm>
            <a:off x="7038554" y="5333029"/>
            <a:ext cx="800017" cy="800017"/>
          </a:xfrm>
          <a:prstGeom prst="rect">
            <a:avLst/>
          </a:prstGeom>
        </p:spPr>
      </p:pic>
    </p:spTree>
    <p:extLst>
      <p:ext uri="{BB962C8B-B14F-4D97-AF65-F5344CB8AC3E}">
        <p14:creationId xmlns:p14="http://schemas.microsoft.com/office/powerpoint/2010/main" val="28877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D4">
            <a:alpha val="2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838200" y="0"/>
            <a:ext cx="10515600" cy="1204863"/>
          </a:xfrm>
        </p:spPr>
        <p:txBody>
          <a:bodyPr>
            <a:normAutofit/>
          </a:bodyPr>
          <a:lstStyle/>
          <a:p>
            <a:r>
              <a:rPr lang="en-US" sz="3200" dirty="0" err="1">
                <a:latin typeface="Franklin Gothic Medium" panose="020B0603020102020204" pitchFamily="34" charset="0"/>
              </a:rPr>
              <a:t>Catboost</a:t>
            </a:r>
            <a:r>
              <a:rPr lang="en-US" sz="3200" dirty="0">
                <a:latin typeface="Franklin Gothic Medium" panose="020B0603020102020204" pitchFamily="34" charset="0"/>
              </a:rPr>
              <a:t> is selected because of its higher AUC score and lower log loss.</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2823792928"/>
              </p:ext>
            </p:extLst>
          </p:nvPr>
        </p:nvGraphicFramePr>
        <p:xfrm>
          <a:off x="838200" y="1033450"/>
          <a:ext cx="10515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E18F648C-07C2-754D-B7E1-78B9C84DDA6F}"/>
              </a:ext>
            </a:extLst>
          </p:cNvPr>
          <p:cNvGraphicFramePr>
            <a:graphicFrameLocks noGrp="1"/>
          </p:cNvGraphicFramePr>
          <p:nvPr>
            <p:extLst>
              <p:ext uri="{D42A27DB-BD31-4B8C-83A1-F6EECF244321}">
                <p14:modId xmlns:p14="http://schemas.microsoft.com/office/powerpoint/2010/main" val="348529086"/>
              </p:ext>
            </p:extLst>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9" name="Rectangle 8">
            <a:extLst>
              <a:ext uri="{FF2B5EF4-FFF2-40B4-BE49-F238E27FC236}">
                <a16:creationId xmlns:a16="http://schemas.microsoft.com/office/drawing/2014/main" id="{6D096ECF-4E54-2841-93B7-566B64495CE3}"/>
              </a:ext>
            </a:extLst>
          </p:cNvPr>
          <p:cNvSpPr/>
          <p:nvPr/>
        </p:nvSpPr>
        <p:spPr>
          <a:xfrm>
            <a:off x="1918740" y="1456519"/>
            <a:ext cx="3537002" cy="3505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E3F6D2-D24C-E748-BC45-E8FE9BD56F39}"/>
              </a:ext>
            </a:extLst>
          </p:cNvPr>
          <p:cNvSpPr txBox="1"/>
          <p:nvPr/>
        </p:nvSpPr>
        <p:spPr>
          <a:xfrm>
            <a:off x="838200" y="5636302"/>
            <a:ext cx="4112664" cy="523220"/>
          </a:xfrm>
          <a:prstGeom prst="rect">
            <a:avLst/>
          </a:prstGeom>
          <a:noFill/>
        </p:spPr>
        <p:txBody>
          <a:bodyPr wrap="none" rtlCol="0">
            <a:spAutoFit/>
          </a:bodyPr>
          <a:lstStyle/>
          <a:p>
            <a:r>
              <a:rPr lang="en-US" sz="2800" dirty="0"/>
              <a:t>Can F1 score be improved?</a:t>
            </a:r>
          </a:p>
        </p:txBody>
      </p:sp>
    </p:spTree>
    <p:extLst>
      <p:ext uri="{BB962C8B-B14F-4D97-AF65-F5344CB8AC3E}">
        <p14:creationId xmlns:p14="http://schemas.microsoft.com/office/powerpoint/2010/main" val="411439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719528" y="402086"/>
            <a:ext cx="10893358" cy="1005762"/>
          </a:xfrm>
        </p:spPr>
        <p:txBody>
          <a:bodyPr>
            <a:normAutofit/>
          </a:bodyPr>
          <a:lstStyle/>
          <a:p>
            <a:r>
              <a:rPr lang="en-US" sz="3200" dirty="0" err="1">
                <a:latin typeface="Franklin Gothic Medium" panose="020B0603020102020204" pitchFamily="34" charset="0"/>
              </a:rPr>
              <a:t>Undersampling</a:t>
            </a:r>
            <a:r>
              <a:rPr lang="en-US" sz="3200" dirty="0">
                <a:latin typeface="Franklin Gothic Medium" panose="020B0603020102020204" pitchFamily="34" charset="0"/>
              </a:rPr>
              <a:t> the number of ‘good’ borrowers increased F1 score by 40%. </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1207349708"/>
              </p:ext>
            </p:extLst>
          </p:nvPr>
        </p:nvGraphicFramePr>
        <p:xfrm>
          <a:off x="838200" y="1560096"/>
          <a:ext cx="10893358"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838200" y="5757032"/>
            <a:ext cx="3545330" cy="307777"/>
          </a:xfrm>
          <a:prstGeom prst="rect">
            <a:avLst/>
          </a:prstGeom>
          <a:noFill/>
        </p:spPr>
        <p:txBody>
          <a:bodyPr wrap="none" rtlCol="0">
            <a:spAutoFit/>
          </a:bodyPr>
          <a:lstStyle/>
          <a:p>
            <a:r>
              <a:rPr lang="en-US" sz="1400" dirty="0"/>
              <a:t>*ROC AUC score were 0.92 across all 5 models</a:t>
            </a:r>
          </a:p>
        </p:txBody>
      </p:sp>
      <p:cxnSp>
        <p:nvCxnSpPr>
          <p:cNvPr id="13" name="Straight Arrow Connector 12">
            <a:extLst>
              <a:ext uri="{FF2B5EF4-FFF2-40B4-BE49-F238E27FC236}">
                <a16:creationId xmlns:a16="http://schemas.microsoft.com/office/drawing/2014/main" id="{2DA67F29-5214-6A40-A05B-B8DF152AAE23}"/>
              </a:ext>
            </a:extLst>
          </p:cNvPr>
          <p:cNvCxnSpPr>
            <a:cxnSpLocks/>
          </p:cNvCxnSpPr>
          <p:nvPr/>
        </p:nvCxnSpPr>
        <p:spPr>
          <a:xfrm flipV="1">
            <a:off x="5242634" y="3429000"/>
            <a:ext cx="4646954" cy="131547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5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D4">
            <a:alpha val="2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759C-6FF3-3B43-A623-E82B7BE8F8A2}"/>
              </a:ext>
            </a:extLst>
          </p:cNvPr>
          <p:cNvSpPr>
            <a:spLocks noGrp="1"/>
          </p:cNvSpPr>
          <p:nvPr>
            <p:ph type="title"/>
          </p:nvPr>
        </p:nvSpPr>
        <p:spPr>
          <a:xfrm>
            <a:off x="719528" y="94308"/>
            <a:ext cx="10893358" cy="1548131"/>
          </a:xfrm>
        </p:spPr>
        <p:txBody>
          <a:bodyPr>
            <a:normAutofit/>
          </a:bodyPr>
          <a:lstStyle/>
          <a:p>
            <a:r>
              <a:rPr lang="en-US" sz="3200" dirty="0">
                <a:latin typeface="Franklin Gothic Medium" panose="020B0603020102020204" pitchFamily="34" charset="0"/>
              </a:rPr>
              <a:t>Recall = Out of 10 borrowers who would default, the model identified 6 of them. </a:t>
            </a:r>
          </a:p>
        </p:txBody>
      </p:sp>
      <p:sp>
        <p:nvSpPr>
          <p:cNvPr id="4" name="Rectangle 13">
            <a:extLst>
              <a:ext uri="{FF2B5EF4-FFF2-40B4-BE49-F238E27FC236}">
                <a16:creationId xmlns:a16="http://schemas.microsoft.com/office/drawing/2014/main" id="{2BAB5E30-D03E-494E-87BE-425A9A610963}"/>
              </a:ext>
            </a:extLst>
          </p:cNvPr>
          <p:cNvSpPr/>
          <p:nvPr/>
        </p:nvSpPr>
        <p:spPr>
          <a:xfrm>
            <a:off x="539648" y="-887723"/>
            <a:ext cx="2398426" cy="839738"/>
          </a:xfrm>
          <a:prstGeom prst="rect">
            <a:avLst/>
          </a:prstGeom>
          <a:solidFill>
            <a:srgbClr val="9A7787"/>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5" name="Rectangle 13">
            <a:extLst>
              <a:ext uri="{FF2B5EF4-FFF2-40B4-BE49-F238E27FC236}">
                <a16:creationId xmlns:a16="http://schemas.microsoft.com/office/drawing/2014/main" id="{EBDCEAF8-4001-FF46-B9C5-D5DB77C52929}"/>
              </a:ext>
            </a:extLst>
          </p:cNvPr>
          <p:cNvSpPr/>
          <p:nvPr/>
        </p:nvSpPr>
        <p:spPr>
          <a:xfrm>
            <a:off x="3057316" y="-878384"/>
            <a:ext cx="2398426" cy="839738"/>
          </a:xfrm>
          <a:prstGeom prst="rect">
            <a:avLst/>
          </a:prstGeom>
          <a:solidFill>
            <a:srgbClr val="E4AFB0"/>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sp>
        <p:nvSpPr>
          <p:cNvPr id="6" name="Rectangle 5">
            <a:extLst>
              <a:ext uri="{FF2B5EF4-FFF2-40B4-BE49-F238E27FC236}">
                <a16:creationId xmlns:a16="http://schemas.microsoft.com/office/drawing/2014/main" id="{21AAB6E4-3FDC-7C4C-B34F-A6F582873E0F}"/>
              </a:ext>
            </a:extLst>
          </p:cNvPr>
          <p:cNvSpPr/>
          <p:nvPr/>
        </p:nvSpPr>
        <p:spPr>
          <a:xfrm>
            <a:off x="5574984" y="-917029"/>
            <a:ext cx="2398426" cy="839738"/>
          </a:xfrm>
          <a:prstGeom prst="rect">
            <a:avLst/>
          </a:prstGeom>
          <a:solidFill>
            <a:srgbClr val="FED7BF"/>
          </a:solidFill>
          <a:ln w="12700">
            <a:miter lim="400000"/>
          </a:ln>
        </p:spPr>
        <p:txBody>
          <a:bodyPr lIns="91390" rIns="91390" anchor="ctr"/>
          <a:lstStyle/>
          <a:p>
            <a:pPr algn="ctr">
              <a:defRPr>
                <a:solidFill>
                  <a:schemeClr val="accent5">
                    <a:hueOff val="-7200000"/>
                    <a:satOff val="-100001"/>
                  </a:schemeClr>
                </a:solidFill>
                <a:latin typeface="+mn-lt"/>
                <a:ea typeface="+mn-ea"/>
                <a:cs typeface="+mn-cs"/>
                <a:sym typeface="Montserrat Light"/>
              </a:defRPr>
            </a:pPr>
            <a:endParaRPr sz="7196" dirty="0"/>
          </a:p>
        </p:txBody>
      </p:sp>
      <p:graphicFrame>
        <p:nvGraphicFramePr>
          <p:cNvPr id="8" name="Content Placeholder 7">
            <a:extLst>
              <a:ext uri="{FF2B5EF4-FFF2-40B4-BE49-F238E27FC236}">
                <a16:creationId xmlns:a16="http://schemas.microsoft.com/office/drawing/2014/main" id="{94873CF8-D1CF-8441-91D3-8C1FC1492DC0}"/>
              </a:ext>
            </a:extLst>
          </p:cNvPr>
          <p:cNvGraphicFramePr>
            <a:graphicFrameLocks noGrp="1"/>
          </p:cNvGraphicFramePr>
          <p:nvPr>
            <p:ph idx="1"/>
            <p:extLst>
              <p:ext uri="{D42A27DB-BD31-4B8C-83A1-F6EECF244321}">
                <p14:modId xmlns:p14="http://schemas.microsoft.com/office/powerpoint/2010/main" val="3119170968"/>
              </p:ext>
            </p:extLst>
          </p:nvPr>
        </p:nvGraphicFramePr>
        <p:xfrm>
          <a:off x="838200" y="1560096"/>
          <a:ext cx="10893358"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A1046C6E-635F-764C-942B-9E82B5036C56}"/>
              </a:ext>
            </a:extLst>
          </p:cNvPr>
          <p:cNvGraphicFramePr>
            <a:graphicFrameLocks noGrp="1"/>
          </p:cNvGraphicFramePr>
          <p:nvPr/>
        </p:nvGraphicFramePr>
        <p:xfrm>
          <a:off x="-2363" y="6524835"/>
          <a:ext cx="12192000" cy="3657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62361467"/>
                    </a:ext>
                  </a:extLst>
                </a:gridCol>
                <a:gridCol w="2438400">
                  <a:extLst>
                    <a:ext uri="{9D8B030D-6E8A-4147-A177-3AD203B41FA5}">
                      <a16:colId xmlns:a16="http://schemas.microsoft.com/office/drawing/2014/main" val="938463527"/>
                    </a:ext>
                  </a:extLst>
                </a:gridCol>
                <a:gridCol w="2438400">
                  <a:extLst>
                    <a:ext uri="{9D8B030D-6E8A-4147-A177-3AD203B41FA5}">
                      <a16:colId xmlns:a16="http://schemas.microsoft.com/office/drawing/2014/main" val="1520599154"/>
                    </a:ext>
                  </a:extLst>
                </a:gridCol>
                <a:gridCol w="2438400">
                  <a:extLst>
                    <a:ext uri="{9D8B030D-6E8A-4147-A177-3AD203B41FA5}">
                      <a16:colId xmlns:a16="http://schemas.microsoft.com/office/drawing/2014/main" val="2490029138"/>
                    </a:ext>
                  </a:extLst>
                </a:gridCol>
                <a:gridCol w="2438400">
                  <a:extLst>
                    <a:ext uri="{9D8B030D-6E8A-4147-A177-3AD203B41FA5}">
                      <a16:colId xmlns:a16="http://schemas.microsoft.com/office/drawing/2014/main" val="128232890"/>
                    </a:ext>
                  </a:extLst>
                </a:gridCol>
              </a:tblGrid>
              <a:tr h="314439">
                <a:tc>
                  <a:txBody>
                    <a:bodyPr/>
                    <a:lstStyle/>
                    <a:p>
                      <a:pPr algn="ctr"/>
                      <a:r>
                        <a:rPr lang="en-US" sz="1800" dirty="0">
                          <a:solidFill>
                            <a:schemeClr val="tx1"/>
                          </a:solidFill>
                        </a:rPr>
                        <a:t>Introduction</a:t>
                      </a:r>
                      <a:r>
                        <a:rPr lang="en-US" sz="1800" dirty="0">
                          <a:solidFill>
                            <a:schemeClr val="bg1"/>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Methodology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bg1"/>
                          </a:solidFill>
                        </a:rPr>
                        <a:t>Results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68EA6"/>
                    </a:solidFill>
                  </a:tcPr>
                </a:tc>
                <a:tc>
                  <a:txBody>
                    <a:bodyPr/>
                    <a:lstStyle/>
                    <a:p>
                      <a:pPr algn="ctr"/>
                      <a:r>
                        <a:rPr lang="en-US" sz="1800"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1800" dirty="0">
                          <a:solidFill>
                            <a:schemeClr val="tx1"/>
                          </a:solidFill>
                        </a:rPr>
                        <a:t>Future 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79840728"/>
                  </a:ext>
                </a:extLst>
              </a:tr>
            </a:tbl>
          </a:graphicData>
        </a:graphic>
      </p:graphicFrame>
      <p:sp>
        <p:nvSpPr>
          <p:cNvPr id="7" name="TextBox 6">
            <a:extLst>
              <a:ext uri="{FF2B5EF4-FFF2-40B4-BE49-F238E27FC236}">
                <a16:creationId xmlns:a16="http://schemas.microsoft.com/office/drawing/2014/main" id="{8173767D-2507-6644-A279-D12A604F3F9F}"/>
              </a:ext>
            </a:extLst>
          </p:cNvPr>
          <p:cNvSpPr txBox="1"/>
          <p:nvPr/>
        </p:nvSpPr>
        <p:spPr>
          <a:xfrm>
            <a:off x="838200" y="5757032"/>
            <a:ext cx="3545330" cy="307777"/>
          </a:xfrm>
          <a:prstGeom prst="rect">
            <a:avLst/>
          </a:prstGeom>
          <a:noFill/>
        </p:spPr>
        <p:txBody>
          <a:bodyPr wrap="none" rtlCol="0">
            <a:spAutoFit/>
          </a:bodyPr>
          <a:lstStyle/>
          <a:p>
            <a:r>
              <a:rPr lang="en-US" sz="1400" dirty="0"/>
              <a:t>*ROC AUC score were 0.92 across all 5 models</a:t>
            </a:r>
          </a:p>
        </p:txBody>
      </p:sp>
      <p:cxnSp>
        <p:nvCxnSpPr>
          <p:cNvPr id="10" name="Straight Arrow Connector 9">
            <a:extLst>
              <a:ext uri="{FF2B5EF4-FFF2-40B4-BE49-F238E27FC236}">
                <a16:creationId xmlns:a16="http://schemas.microsoft.com/office/drawing/2014/main" id="{996EC208-13A4-7A4C-A6FA-0FDCE13EB681}"/>
              </a:ext>
            </a:extLst>
          </p:cNvPr>
          <p:cNvCxnSpPr>
            <a:cxnSpLocks/>
          </p:cNvCxnSpPr>
          <p:nvPr/>
        </p:nvCxnSpPr>
        <p:spPr>
          <a:xfrm flipV="1">
            <a:off x="3057316" y="2363372"/>
            <a:ext cx="4539238" cy="6280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497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2583</Words>
  <Application>Microsoft Macintosh PowerPoint</Application>
  <PresentationFormat>Widescreen</PresentationFormat>
  <Paragraphs>614</Paragraphs>
  <Slides>37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Franklin Gothic Medium</vt:lpstr>
      <vt:lpstr>Montserrat Bold</vt:lpstr>
      <vt:lpstr>Montserrat Light</vt:lpstr>
      <vt:lpstr>Wingdings</vt:lpstr>
      <vt:lpstr>Office Theme</vt:lpstr>
      <vt:lpstr>PowerPoint Presentation</vt:lpstr>
      <vt:lpstr>Why is managing credit risk important?</vt:lpstr>
      <vt:lpstr>Why is managing credit risk important?</vt:lpstr>
      <vt:lpstr>Why is managing credit risk important?</vt:lpstr>
      <vt:lpstr>Why is managing credit risk important?</vt:lpstr>
      <vt:lpstr>Methodology</vt:lpstr>
      <vt:lpstr>Catboost is selected because of its higher AUC score and lower log loss.</vt:lpstr>
      <vt:lpstr>Undersampling the number of ‘good’ borrowers increased F1 score by 40%. </vt:lpstr>
      <vt:lpstr>Recall = Out of 10 borrowers who would default, the model identified 6 of them. </vt:lpstr>
      <vt:lpstr>Precision = Out of 10 defaulters identified by the model, 3 of them truly defaulted </vt:lpstr>
      <vt:lpstr>Oversampling number of defaulters did not result in a better model performance than undersampling ‘good’ borrowers</vt:lpstr>
      <vt:lpstr>Can recall score be further improved? Want a higher recall because minimizing false negative is more important </vt:lpstr>
      <vt:lpstr>Applying a greater weightage to defaulters class increased recall score by 30%. </vt:lpstr>
      <vt:lpstr>Catboost performed better than LightGBM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using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Lim Yan Hui</dc:creator>
  <cp:lastModifiedBy>Valerie Lim Yan Hui</cp:lastModifiedBy>
  <cp:revision>12</cp:revision>
  <dcterms:created xsi:type="dcterms:W3CDTF">2020-04-01T04:16:08Z</dcterms:created>
  <dcterms:modified xsi:type="dcterms:W3CDTF">2020-04-05T23:46:47Z</dcterms:modified>
</cp:coreProperties>
</file>